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61" r:id="rId5"/>
    <p:sldId id="260" r:id="rId6"/>
    <p:sldId id="262" r:id="rId7"/>
    <p:sldId id="263" r:id="rId8"/>
    <p:sldId id="264" r:id="rId9"/>
    <p:sldId id="265" r:id="rId10"/>
    <p:sldId id="266" r:id="rId11"/>
    <p:sldId id="267" r:id="rId12"/>
    <p:sldId id="274" r:id="rId13"/>
    <p:sldId id="275" r:id="rId14"/>
    <p:sldId id="268"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2956"/>
    <a:srgbClr val="9120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76"/>
    <p:restoredTop sz="94658"/>
  </p:normalViewPr>
  <p:slideViewPr>
    <p:cSldViewPr snapToGrid="0">
      <p:cViewPr varScale="1">
        <p:scale>
          <a:sx n="120" d="100"/>
          <a:sy n="120" d="100"/>
        </p:scale>
        <p:origin x="1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8D40183-3DBA-4E9E-8F10-570A1602044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DD0ED4D-3323-4EF1-B8CD-E0E4B1DA7BDA}">
      <dgm:prSet/>
      <dgm:spPr/>
      <dgm:t>
        <a:bodyPr/>
        <a:lstStyle/>
        <a:p>
          <a:r>
            <a:rPr lang="en-IN" dirty="0"/>
            <a:t>Delhi has high average rating but its revenue lags. To address this, it's recommended to implement targeted marketing campaigns to attract more visitors and optimize pricing strategies to boost overall revenue.</a:t>
          </a:r>
          <a:endParaRPr lang="en-US" dirty="0"/>
        </a:p>
      </dgm:t>
    </dgm:pt>
    <dgm:pt modelId="{E54B2A99-4CC0-4D0F-BB02-6CC2B4605B91}" cxnId="{07B4010E-57DE-4B95-8CE7-6F962E631C48}" type="parTrans">
      <dgm:prSet/>
      <dgm:spPr/>
      <dgm:t>
        <a:bodyPr/>
        <a:lstStyle/>
        <a:p>
          <a:endParaRPr lang="en-US"/>
        </a:p>
      </dgm:t>
    </dgm:pt>
    <dgm:pt modelId="{A2E737A4-2E9A-498F-A07C-D3A5CC7B9DD6}" cxnId="{07B4010E-57DE-4B95-8CE7-6F962E631C48}" type="sibTrans">
      <dgm:prSet/>
      <dgm:spPr/>
      <dgm:t>
        <a:bodyPr/>
        <a:lstStyle/>
        <a:p>
          <a:endParaRPr lang="en-US"/>
        </a:p>
      </dgm:t>
    </dgm:pt>
    <dgm:pt modelId="{1D3707D3-12DE-4CCE-AFFE-C3839E47EA51}">
      <dgm:prSet/>
      <dgm:spPr/>
      <dgm:t>
        <a:bodyPr/>
        <a:lstStyle/>
        <a:p>
          <a:r>
            <a:rPr lang="en-IN" dirty="0"/>
            <a:t>Despite sharing similar average ratings with other room classes, Presidential and Standard rooms generate lower revenue. To address this, it's recommended to review pricing strategies and focus on enhancing the customer experience to optimize revenue from these room types.</a:t>
          </a:r>
          <a:endParaRPr lang="en-US" dirty="0"/>
        </a:p>
      </dgm:t>
    </dgm:pt>
    <dgm:pt modelId="{B43A921E-10EC-4402-8612-2F2B7C09AF67}" cxnId="{617631F0-E4E0-4132-ACE6-B7DD08A3414B}" type="parTrans">
      <dgm:prSet/>
      <dgm:spPr/>
      <dgm:t>
        <a:bodyPr/>
        <a:lstStyle/>
        <a:p>
          <a:endParaRPr lang="en-US"/>
        </a:p>
      </dgm:t>
    </dgm:pt>
    <dgm:pt modelId="{310B04E4-CA16-4F85-97B3-31D806C6E99A}" cxnId="{617631F0-E4E0-4132-ACE6-B7DD08A3414B}" type="sibTrans">
      <dgm:prSet/>
      <dgm:spPr/>
      <dgm:t>
        <a:bodyPr/>
        <a:lstStyle/>
        <a:p>
          <a:endParaRPr lang="en-US"/>
        </a:p>
      </dgm:t>
    </dgm:pt>
    <dgm:pt modelId="{F25B31C2-CDB9-462E-A39F-FA3D91B208D2}">
      <dgm:prSet/>
      <dgm:spPr/>
      <dgm:t>
        <a:bodyPr/>
        <a:lstStyle/>
        <a:p>
          <a:r>
            <a:rPr lang="en-IN" dirty="0"/>
            <a:t>Bangalore's revenue is strong, but its average rating is quite low. To improve this, focus on enhancing customer experience and service quality. Implementing facility upgrades and a robust feedback mechanism will help boost overall satisfaction.</a:t>
          </a:r>
          <a:endParaRPr lang="en-US" dirty="0"/>
        </a:p>
      </dgm:t>
    </dgm:pt>
    <dgm:pt modelId="{D19FECE2-537D-4B20-BDF0-7DE8B692C6D4}" cxnId="{9BC33CE8-3AA9-4C01-AEA3-0BB6FE2A1400}" type="parTrans">
      <dgm:prSet/>
      <dgm:spPr/>
      <dgm:t>
        <a:bodyPr/>
        <a:lstStyle/>
        <a:p>
          <a:endParaRPr lang="en-US"/>
        </a:p>
      </dgm:t>
    </dgm:pt>
    <dgm:pt modelId="{4F14F61C-A40A-4FE3-AF10-E2A2CD416F54}" cxnId="{9BC33CE8-3AA9-4C01-AEA3-0BB6FE2A1400}" type="sibTrans">
      <dgm:prSet/>
      <dgm:spPr/>
      <dgm:t>
        <a:bodyPr/>
        <a:lstStyle/>
        <a:p>
          <a:endParaRPr lang="en-US"/>
        </a:p>
      </dgm:t>
    </dgm:pt>
    <dgm:pt modelId="{8A356963-60C5-44A2-9712-1E15208DC8AF}">
      <dgm:prSet/>
      <dgm:spPr/>
      <dgm:t>
        <a:bodyPr/>
        <a:lstStyle/>
        <a:p>
          <a:r>
            <a:rPr lang="en-IN" dirty="0"/>
            <a:t>Despite having similar average ratings, business hotels are generating less revenue than luxury hotels. To address this, it’s essential to upgrade amenities, improve service quality, and implement targeted changes to enhance the overall guest experience at business hotels. These adjustments could help bridge the revenue gap.</a:t>
          </a:r>
          <a:endParaRPr lang="en-US" dirty="0"/>
        </a:p>
      </dgm:t>
    </dgm:pt>
    <dgm:pt modelId="{5E509882-8E04-4B56-85EC-23767E61F53D}" cxnId="{8DA5385B-9F5B-42F7-AF9C-C9109054E8EC}" type="parTrans">
      <dgm:prSet/>
      <dgm:spPr/>
      <dgm:t>
        <a:bodyPr/>
        <a:lstStyle/>
        <a:p>
          <a:endParaRPr lang="en-US"/>
        </a:p>
      </dgm:t>
    </dgm:pt>
    <dgm:pt modelId="{F07FFA47-7D7D-4F1F-AAF5-CEBF29B54E9B}" cxnId="{8DA5385B-9F5B-42F7-AF9C-C9109054E8EC}" type="sibTrans">
      <dgm:prSet/>
      <dgm:spPr/>
      <dgm:t>
        <a:bodyPr/>
        <a:lstStyle/>
        <a:p>
          <a:endParaRPr lang="en-US"/>
        </a:p>
      </dgm:t>
    </dgm:pt>
    <dgm:pt modelId="{ADCDD407-4106-DC47-B2E0-50FD7F4C240D}" type="pres">
      <dgm:prSet presAssocID="{98D40183-3DBA-4E9E-8F10-570A1602044C}" presName="linear" presStyleCnt="0">
        <dgm:presLayoutVars>
          <dgm:animLvl val="lvl"/>
          <dgm:resizeHandles val="exact"/>
        </dgm:presLayoutVars>
      </dgm:prSet>
      <dgm:spPr/>
    </dgm:pt>
    <dgm:pt modelId="{FB632801-B8FC-7A4E-B28B-EF26C43DBF9C}" type="pres">
      <dgm:prSet presAssocID="{5DD0ED4D-3323-4EF1-B8CD-E0E4B1DA7BDA}" presName="parentText" presStyleLbl="node1" presStyleIdx="0" presStyleCnt="4">
        <dgm:presLayoutVars>
          <dgm:chMax val="0"/>
          <dgm:bulletEnabled val="1"/>
        </dgm:presLayoutVars>
      </dgm:prSet>
      <dgm:spPr/>
    </dgm:pt>
    <dgm:pt modelId="{3D709D09-9B9F-8A40-9F03-A8A06BC72D0F}" type="pres">
      <dgm:prSet presAssocID="{A2E737A4-2E9A-498F-A07C-D3A5CC7B9DD6}" presName="spacer" presStyleCnt="0"/>
      <dgm:spPr/>
    </dgm:pt>
    <dgm:pt modelId="{18ADA155-41A0-A148-BDB7-969057391F2F}" type="pres">
      <dgm:prSet presAssocID="{1D3707D3-12DE-4CCE-AFFE-C3839E47EA51}" presName="parentText" presStyleLbl="node1" presStyleIdx="1" presStyleCnt="4">
        <dgm:presLayoutVars>
          <dgm:chMax val="0"/>
          <dgm:bulletEnabled val="1"/>
        </dgm:presLayoutVars>
      </dgm:prSet>
      <dgm:spPr/>
    </dgm:pt>
    <dgm:pt modelId="{75039D1D-F474-924E-9217-3D6DF0E5145A}" type="pres">
      <dgm:prSet presAssocID="{310B04E4-CA16-4F85-97B3-31D806C6E99A}" presName="spacer" presStyleCnt="0"/>
      <dgm:spPr/>
    </dgm:pt>
    <dgm:pt modelId="{FFAAC58F-D5C9-244C-BD90-156558030145}" type="pres">
      <dgm:prSet presAssocID="{F25B31C2-CDB9-462E-A39F-FA3D91B208D2}" presName="parentText" presStyleLbl="node1" presStyleIdx="2" presStyleCnt="4">
        <dgm:presLayoutVars>
          <dgm:chMax val="0"/>
          <dgm:bulletEnabled val="1"/>
        </dgm:presLayoutVars>
      </dgm:prSet>
      <dgm:spPr/>
    </dgm:pt>
    <dgm:pt modelId="{682CC9DC-02EC-5345-88B0-705B92E3E2C8}" type="pres">
      <dgm:prSet presAssocID="{4F14F61C-A40A-4FE3-AF10-E2A2CD416F54}" presName="spacer" presStyleCnt="0"/>
      <dgm:spPr/>
    </dgm:pt>
    <dgm:pt modelId="{2B2C25C9-15D3-2C47-9AB0-5BAFFA77ECD0}" type="pres">
      <dgm:prSet presAssocID="{8A356963-60C5-44A2-9712-1E15208DC8AF}" presName="parentText" presStyleLbl="node1" presStyleIdx="3" presStyleCnt="4">
        <dgm:presLayoutVars>
          <dgm:chMax val="0"/>
          <dgm:bulletEnabled val="1"/>
        </dgm:presLayoutVars>
      </dgm:prSet>
      <dgm:spPr/>
    </dgm:pt>
  </dgm:ptLst>
  <dgm:cxnLst>
    <dgm:cxn modelId="{07B4010E-57DE-4B95-8CE7-6F962E631C48}" srcId="{98D40183-3DBA-4E9E-8F10-570A1602044C}" destId="{5DD0ED4D-3323-4EF1-B8CD-E0E4B1DA7BDA}" srcOrd="0" destOrd="0" parTransId="{E54B2A99-4CC0-4D0F-BB02-6CC2B4605B91}" sibTransId="{A2E737A4-2E9A-498F-A07C-D3A5CC7B9DD6}"/>
    <dgm:cxn modelId="{47772C16-B9E4-EC4C-9A0D-9A48922090CD}" type="presOf" srcId="{1D3707D3-12DE-4CCE-AFFE-C3839E47EA51}" destId="{18ADA155-41A0-A148-BDB7-969057391F2F}" srcOrd="0" destOrd="0" presId="urn:microsoft.com/office/officeart/2005/8/layout/vList2"/>
    <dgm:cxn modelId="{298E9723-8B42-BF4B-A30B-5F90F7523774}" type="presOf" srcId="{F25B31C2-CDB9-462E-A39F-FA3D91B208D2}" destId="{FFAAC58F-D5C9-244C-BD90-156558030145}" srcOrd="0" destOrd="0" presId="urn:microsoft.com/office/officeart/2005/8/layout/vList2"/>
    <dgm:cxn modelId="{8DB02643-1E59-0843-8C58-521B2D0948DD}" type="presOf" srcId="{8A356963-60C5-44A2-9712-1E15208DC8AF}" destId="{2B2C25C9-15D3-2C47-9AB0-5BAFFA77ECD0}" srcOrd="0" destOrd="0" presId="urn:microsoft.com/office/officeart/2005/8/layout/vList2"/>
    <dgm:cxn modelId="{8DA5385B-9F5B-42F7-AF9C-C9109054E8EC}" srcId="{98D40183-3DBA-4E9E-8F10-570A1602044C}" destId="{8A356963-60C5-44A2-9712-1E15208DC8AF}" srcOrd="3" destOrd="0" parTransId="{5E509882-8E04-4B56-85EC-23767E61F53D}" sibTransId="{F07FFA47-7D7D-4F1F-AAF5-CEBF29B54E9B}"/>
    <dgm:cxn modelId="{EA96EA65-DC0D-7C4D-BFCB-DD8B20CDD543}" type="presOf" srcId="{98D40183-3DBA-4E9E-8F10-570A1602044C}" destId="{ADCDD407-4106-DC47-B2E0-50FD7F4C240D}" srcOrd="0" destOrd="0" presId="urn:microsoft.com/office/officeart/2005/8/layout/vList2"/>
    <dgm:cxn modelId="{6AF1ACCA-A5E7-894B-AB6A-5E1E107CBCD2}" type="presOf" srcId="{5DD0ED4D-3323-4EF1-B8CD-E0E4B1DA7BDA}" destId="{FB632801-B8FC-7A4E-B28B-EF26C43DBF9C}" srcOrd="0" destOrd="0" presId="urn:microsoft.com/office/officeart/2005/8/layout/vList2"/>
    <dgm:cxn modelId="{9BC33CE8-3AA9-4C01-AEA3-0BB6FE2A1400}" srcId="{98D40183-3DBA-4E9E-8F10-570A1602044C}" destId="{F25B31C2-CDB9-462E-A39F-FA3D91B208D2}" srcOrd="2" destOrd="0" parTransId="{D19FECE2-537D-4B20-BDF0-7DE8B692C6D4}" sibTransId="{4F14F61C-A40A-4FE3-AF10-E2A2CD416F54}"/>
    <dgm:cxn modelId="{617631F0-E4E0-4132-ACE6-B7DD08A3414B}" srcId="{98D40183-3DBA-4E9E-8F10-570A1602044C}" destId="{1D3707D3-12DE-4CCE-AFFE-C3839E47EA51}" srcOrd="1" destOrd="0" parTransId="{B43A921E-10EC-4402-8612-2F2B7C09AF67}" sibTransId="{310B04E4-CA16-4F85-97B3-31D806C6E99A}"/>
    <dgm:cxn modelId="{F0B5284E-E6B6-5649-B29D-B70DB8FC7F75}" type="presParOf" srcId="{ADCDD407-4106-DC47-B2E0-50FD7F4C240D}" destId="{FB632801-B8FC-7A4E-B28B-EF26C43DBF9C}" srcOrd="0" destOrd="0" presId="urn:microsoft.com/office/officeart/2005/8/layout/vList2"/>
    <dgm:cxn modelId="{044150E6-D1BE-C84D-89EC-C7BD2F0BFC60}" type="presParOf" srcId="{ADCDD407-4106-DC47-B2E0-50FD7F4C240D}" destId="{3D709D09-9B9F-8A40-9F03-A8A06BC72D0F}" srcOrd="1" destOrd="0" presId="urn:microsoft.com/office/officeart/2005/8/layout/vList2"/>
    <dgm:cxn modelId="{1366F625-F3E1-E54E-8611-02DEE4AF1CA8}" type="presParOf" srcId="{ADCDD407-4106-DC47-B2E0-50FD7F4C240D}" destId="{18ADA155-41A0-A148-BDB7-969057391F2F}" srcOrd="2" destOrd="0" presId="urn:microsoft.com/office/officeart/2005/8/layout/vList2"/>
    <dgm:cxn modelId="{BB6AC14D-0AF2-9243-B082-10AD95435C60}" type="presParOf" srcId="{ADCDD407-4106-DC47-B2E0-50FD7F4C240D}" destId="{75039D1D-F474-924E-9217-3D6DF0E5145A}" srcOrd="3" destOrd="0" presId="urn:microsoft.com/office/officeart/2005/8/layout/vList2"/>
    <dgm:cxn modelId="{09B5455F-0940-E149-B90A-67C419E86212}" type="presParOf" srcId="{ADCDD407-4106-DC47-B2E0-50FD7F4C240D}" destId="{FFAAC58F-D5C9-244C-BD90-156558030145}" srcOrd="4" destOrd="0" presId="urn:microsoft.com/office/officeart/2005/8/layout/vList2"/>
    <dgm:cxn modelId="{7DE99204-AAE7-4848-8D2E-165867F172ED}" type="presParOf" srcId="{ADCDD407-4106-DC47-B2E0-50FD7F4C240D}" destId="{682CC9DC-02EC-5345-88B0-705B92E3E2C8}" srcOrd="5" destOrd="0" presId="urn:microsoft.com/office/officeart/2005/8/layout/vList2"/>
    <dgm:cxn modelId="{FEAD2A97-5CBB-C444-AE59-268C9CF45948}" type="presParOf" srcId="{ADCDD407-4106-DC47-B2E0-50FD7F4C240D}" destId="{2B2C25C9-15D3-2C47-9AB0-5BAFFA77ECD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91275" cy="6410325"/>
        <a:chOff x="0" y="0"/>
        <a:chExt cx="6391275" cy="6410325"/>
      </a:xfrm>
    </dsp:grpSpPr>
    <dsp:sp modelId="{FB632801-B8FC-7A4E-B28B-EF26C43DBF9C}">
      <dsp:nvSpPr>
        <dsp:cNvPr id="3" name="Rounded Rectangle 2"/>
        <dsp:cNvSpPr/>
      </dsp:nvSpPr>
      <dsp:spPr bwMode="white">
        <a:xfrm>
          <a:off x="0" y="542453"/>
          <a:ext cx="6391275" cy="1301115"/>
        </a:xfrm>
        <a:prstGeom prst="roundRect">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53340" tIns="53340" rIns="53340" bIns="5334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IN" dirty="0"/>
            <a:t>Delhi has high average rating but its revenue lags. To address this, it's recommended to implement targeted marketing campaigns to attract more visitors and optimize pricing strategies to boost overall revenue.</a:t>
          </a:r>
          <a:endParaRPr lang="en-US" dirty="0"/>
        </a:p>
      </dsp:txBody>
      <dsp:txXfrm>
        <a:off x="0" y="542453"/>
        <a:ext cx="6391275" cy="1301115"/>
      </dsp:txXfrm>
    </dsp:sp>
    <dsp:sp modelId="{18ADA155-41A0-A148-BDB7-969057391F2F}">
      <dsp:nvSpPr>
        <dsp:cNvPr id="4" name="Rounded Rectangle 3"/>
        <dsp:cNvSpPr/>
      </dsp:nvSpPr>
      <dsp:spPr bwMode="white">
        <a:xfrm>
          <a:off x="0" y="1883888"/>
          <a:ext cx="6391275" cy="1301115"/>
        </a:xfrm>
        <a:prstGeom prst="roundRect">
          <a:avLst/>
        </a:prstGeom>
      </dsp:spPr>
      <dsp:style>
        <a:lnRef idx="2">
          <a:schemeClr val="lt1"/>
        </a:lnRef>
        <a:fillRef idx="1">
          <a:schemeClr val="accent5">
            <a:hueOff val="799999"/>
            <a:satOff val="-6535"/>
            <a:lumOff val="-4966"/>
            <a:alpha val="100000"/>
          </a:schemeClr>
        </a:fillRef>
        <a:effectRef idx="0">
          <a:scrgbClr r="0" g="0" b="0"/>
        </a:effectRef>
        <a:fontRef idx="minor">
          <a:schemeClr val="lt1"/>
        </a:fontRef>
      </dsp:style>
      <dsp:txBody>
        <a:bodyPr lIns="53340" tIns="53340" rIns="53340" bIns="5334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IN" dirty="0"/>
            <a:t>Despite sharing similar average ratings with other room classes, Presidential and Standard rooms generate lower revenue. To address this, it's recommended to review pricing strategies and focus on enhancing the customer experience to optimize revenue from these room types.</a:t>
          </a:r>
          <a:endParaRPr lang="en-US" dirty="0"/>
        </a:p>
      </dsp:txBody>
      <dsp:txXfrm>
        <a:off x="0" y="1883888"/>
        <a:ext cx="6391275" cy="1301115"/>
      </dsp:txXfrm>
    </dsp:sp>
    <dsp:sp modelId="{FFAAC58F-D5C9-244C-BD90-156558030145}">
      <dsp:nvSpPr>
        <dsp:cNvPr id="5" name="Rounded Rectangle 4"/>
        <dsp:cNvSpPr/>
      </dsp:nvSpPr>
      <dsp:spPr bwMode="white">
        <a:xfrm>
          <a:off x="0" y="3225323"/>
          <a:ext cx="6391275" cy="1301115"/>
        </a:xfrm>
        <a:prstGeom prst="roundRect">
          <a:avLst/>
        </a:prstGeom>
      </dsp:spPr>
      <dsp:style>
        <a:lnRef idx="2">
          <a:schemeClr val="lt1"/>
        </a:lnRef>
        <a:fillRef idx="1">
          <a:schemeClr val="accent5">
            <a:hueOff val="1599999"/>
            <a:satOff val="-13071"/>
            <a:lumOff val="-9934"/>
            <a:alpha val="100000"/>
          </a:schemeClr>
        </a:fillRef>
        <a:effectRef idx="0">
          <a:scrgbClr r="0" g="0" b="0"/>
        </a:effectRef>
        <a:fontRef idx="minor">
          <a:schemeClr val="lt1"/>
        </a:fontRef>
      </dsp:style>
      <dsp:txBody>
        <a:bodyPr lIns="53340" tIns="53340" rIns="53340" bIns="5334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IN" dirty="0"/>
            <a:t>Bangalore's revenue is strong, but its average rating is quite low. To improve this, focus on enhancing customer experience and service quality. Implementing facility upgrades and a robust feedback mechanism will help boost overall satisfaction.</a:t>
          </a:r>
          <a:endParaRPr lang="en-US" dirty="0"/>
        </a:p>
      </dsp:txBody>
      <dsp:txXfrm>
        <a:off x="0" y="3225323"/>
        <a:ext cx="6391275" cy="1301115"/>
      </dsp:txXfrm>
    </dsp:sp>
    <dsp:sp modelId="{2B2C25C9-15D3-2C47-9AB0-5BAFFA77ECD0}">
      <dsp:nvSpPr>
        <dsp:cNvPr id="6" name="Rounded Rectangle 5"/>
        <dsp:cNvSpPr/>
      </dsp:nvSpPr>
      <dsp:spPr bwMode="white">
        <a:xfrm>
          <a:off x="0" y="4566758"/>
          <a:ext cx="6391275" cy="1301115"/>
        </a:xfrm>
        <a:prstGeom prst="roundRect">
          <a:avLst/>
        </a:prstGeom>
      </dsp:spPr>
      <dsp:style>
        <a:lnRef idx="2">
          <a:schemeClr val="lt1"/>
        </a:lnRef>
        <a:fillRef idx="1">
          <a:schemeClr val="accent5">
            <a:hueOff val="2400000"/>
            <a:satOff val="-19607"/>
            <a:lumOff val="-14901"/>
            <a:alpha val="100000"/>
          </a:schemeClr>
        </a:fillRef>
        <a:effectRef idx="0">
          <a:scrgbClr r="0" g="0" b="0"/>
        </a:effectRef>
        <a:fontRef idx="minor">
          <a:schemeClr val="lt1"/>
        </a:fontRef>
      </dsp:style>
      <dsp:txBody>
        <a:bodyPr lIns="53340" tIns="53340" rIns="53340" bIns="53340" anchor="ctr"/>
        <a:lstStyle>
          <a:lvl1pPr algn="l">
            <a:defRPr sz="14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IN" dirty="0"/>
            <a:t>Despite having similar average ratings, business hotels are generating less revenue than luxury hotels. To address this, it’s essential to upgrade amenities, improve service quality, and implement targeted changes to enhance the overall guest experience at business hotels. These adjustments could help bridge the revenue gap.</a:t>
          </a:r>
          <a:endParaRPr lang="en-US" dirty="0"/>
        </a:p>
      </dsp:txBody>
      <dsp:txXfrm>
        <a:off x="0" y="4566758"/>
        <a:ext cx="6391275" cy="130111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CE5810-BC7E-1D43-BB37-9F111B4417F0}"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BD8D90-D158-2B45-B198-D4DB6F8E74A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Hie all </a:t>
            </a:r>
            <a:r>
              <a:rPr lang="en-US" dirty="0" err="1"/>
              <a:t>i</a:t>
            </a:r>
            <a:r>
              <a:rPr lang="en-US" dirty="0"/>
              <a:t> am Srishti a Data Analyst, today </a:t>
            </a:r>
            <a:r>
              <a:rPr lang="en-US" dirty="0" err="1"/>
              <a:t>i</a:t>
            </a:r>
            <a:r>
              <a:rPr lang="en-US" dirty="0"/>
              <a:t> will be presenting my Project on </a:t>
            </a:r>
            <a:r>
              <a:rPr lang="en-US" dirty="0" err="1"/>
              <a:t>Hosptality</a:t>
            </a:r>
            <a:r>
              <a:rPr lang="en-US" dirty="0"/>
              <a:t> Analysis that </a:t>
            </a:r>
            <a:r>
              <a:rPr lang="en-US" dirty="0" err="1"/>
              <a:t>i</a:t>
            </a:r>
            <a:r>
              <a:rPr lang="en-US" dirty="0"/>
              <a:t> have created during my journey with </a:t>
            </a:r>
            <a:r>
              <a:rPr lang="en-US" dirty="0" err="1"/>
              <a:t>Codebasics</a:t>
            </a:r>
            <a:r>
              <a:rPr lang="en-US" dirty="0"/>
              <a:t> bootcamp 3.o..So without any further delay let's go ahead and explore it.</a:t>
            </a:r>
            <a:endParaRPr lang="en-US" dirty="0"/>
          </a:p>
        </p:txBody>
      </p:sp>
      <p:sp>
        <p:nvSpPr>
          <p:cNvPr id="4" name="Slide Number Placeholder 3"/>
          <p:cNvSpPr>
            <a:spLocks noGrp="1"/>
          </p:cNvSpPr>
          <p:nvPr>
            <p:ph type="sldNum" sz="quarter" idx="5"/>
          </p:nvPr>
        </p:nvSpPr>
        <p:spPr/>
        <p:txBody>
          <a:bodyPr/>
          <a:lstStyle/>
          <a:p>
            <a:fld id="{88BD8D90-D158-2B45-B198-D4DB6F8E74A4}"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insights that </a:t>
            </a:r>
            <a:r>
              <a:rPr lang="en-US" dirty="0" err="1"/>
              <a:t>i</a:t>
            </a:r>
            <a:r>
              <a:rPr lang="en-US" dirty="0"/>
              <a:t> have drawn after </a:t>
            </a:r>
            <a:r>
              <a:rPr lang="en-US" dirty="0" err="1"/>
              <a:t>anlysing</a:t>
            </a:r>
            <a:r>
              <a:rPr lang="en-US" dirty="0"/>
              <a:t> the data </a:t>
            </a:r>
            <a:r>
              <a:rPr lang="en-IN" dirty="0"/>
              <a:t>insights from the data analysis:</a:t>
            </a:r>
            <a:endParaRPr lang="en-IN" dirty="0"/>
          </a:p>
          <a:p>
            <a:pPr>
              <a:buFont typeface="+mj-lt"/>
              <a:buAutoNum type="arabicPeriod"/>
            </a:pPr>
            <a:r>
              <a:rPr lang="en-IN" dirty="0"/>
              <a:t>Mumbai generated the highest revenue among all cities, </a:t>
            </a:r>
            <a:r>
              <a:rPr lang="en-IN" dirty="0" err="1"/>
              <a:t>totaling</a:t>
            </a:r>
            <a:r>
              <a:rPr lang="en-IN" dirty="0"/>
              <a:t> around ₹661 million, including both weekdays and weekends.</a:t>
            </a:r>
            <a:endParaRPr lang="en-IN" dirty="0"/>
          </a:p>
          <a:p>
            <a:pPr>
              <a:buFont typeface="+mj-lt"/>
              <a:buAutoNum type="arabicPeriod"/>
            </a:pPr>
            <a:r>
              <a:rPr lang="en-IN" dirty="0"/>
              <a:t>Even though Delhi has the highest average customer rating, it recorded the lowest revenue at approximately ₹291 million.</a:t>
            </a:r>
            <a:endParaRPr lang="en-IN" dirty="0"/>
          </a:p>
          <a:p>
            <a:pPr>
              <a:buFont typeface="+mj-lt"/>
              <a:buAutoNum type="arabicPeriod"/>
            </a:pPr>
            <a:r>
              <a:rPr lang="en-IN" dirty="0"/>
              <a:t>A large portion of the total revenue comes from luxury hotels, which contribute 62.17% of the overall earnings.</a:t>
            </a:r>
            <a:endParaRPr lang="en-IN" dirty="0"/>
          </a:p>
          <a:p>
            <a:pPr>
              <a:buFont typeface="+mj-lt"/>
              <a:buAutoNum type="arabicPeriod"/>
            </a:pPr>
            <a:r>
              <a:rPr lang="en-IN" dirty="0"/>
              <a:t>MakeMyTrip was the second-most popular booking platform, showing a strong customer preference for this platform.</a:t>
            </a:r>
            <a:endParaRPr lang="en-IN" dirty="0"/>
          </a:p>
          <a:p>
            <a:pPr>
              <a:buFont typeface="+mj-lt"/>
              <a:buAutoNum type="arabicPeriod"/>
            </a:pPr>
            <a:r>
              <a:rPr lang="en-IN" dirty="0"/>
              <a:t>Revenue is significantly higher on weekends, contributing ₹1.16 billion in total.</a:t>
            </a:r>
            <a:endParaRPr lang="en-IN" dirty="0"/>
          </a:p>
          <a:p>
            <a:pPr>
              <a:buFont typeface="+mj-lt"/>
              <a:buAutoNum type="arabicPeriod"/>
            </a:pPr>
            <a:r>
              <a:rPr lang="en-IN" dirty="0"/>
              <a:t>Rooms in the Elite and Premium categories are the top revenue generators among all room classes.</a:t>
            </a:r>
            <a:endParaRPr lang="en-IN" dirty="0"/>
          </a:p>
          <a:p>
            <a:endParaRPr lang="en-US" dirty="0"/>
          </a:p>
        </p:txBody>
      </p:sp>
      <p:sp>
        <p:nvSpPr>
          <p:cNvPr id="4" name="Slide Number Placeholder 3"/>
          <p:cNvSpPr>
            <a:spLocks noGrp="1"/>
          </p:cNvSpPr>
          <p:nvPr>
            <p:ph type="sldNum" sz="quarter" idx="5"/>
          </p:nvPr>
        </p:nvSpPr>
        <p:spPr/>
        <p:txBody>
          <a:bodyPr/>
          <a:lstStyle/>
          <a:p>
            <a:fld id="{88BD8D90-D158-2B45-B198-D4DB6F8E74A4}"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these are my recommendations :</a:t>
            </a:r>
            <a:endParaRPr lang="en-IN" dirty="0"/>
          </a:p>
          <a:p>
            <a:pPr>
              <a:buFont typeface="+mj-lt"/>
              <a:buAutoNum type="arabicPeriod"/>
            </a:pPr>
            <a:r>
              <a:rPr lang="en-IN" dirty="0"/>
              <a:t>Even though Delhi has a good customer rating, its revenue is falling behind. To fix this, we should focus on targeted marketing campaigns to attract more visitors and adjust pricing strategies to increase revenue.</a:t>
            </a:r>
            <a:endParaRPr lang="en-IN" dirty="0"/>
          </a:p>
          <a:p>
            <a:pPr>
              <a:buFont typeface="+mj-lt"/>
              <a:buAutoNum type="arabicPeriod"/>
            </a:pPr>
            <a:endParaRPr lang="en-IN" dirty="0"/>
          </a:p>
          <a:p>
            <a:pPr>
              <a:buFont typeface="+mj-lt"/>
              <a:buAutoNum type="arabicPeriod"/>
            </a:pPr>
            <a:r>
              <a:rPr lang="en-IN" b="1" dirty="0"/>
              <a:t>Presidential and Standard rooms are  underperforming</a:t>
            </a:r>
            <a:r>
              <a:rPr lang="en-IN" dirty="0"/>
              <a:t>: These rooms, despite similar ratings to other room classes, are generating lower revenue. The solution is to review pricing and focus on improving the guest experience for these specific room types to boost their performance.</a:t>
            </a:r>
            <a:endParaRPr lang="en-IN" dirty="0"/>
          </a:p>
          <a:p>
            <a:pPr>
              <a:buFont typeface="+mj-lt"/>
              <a:buAutoNum type="arabicPeriod"/>
            </a:pPr>
            <a:endParaRPr lang="en-IN" dirty="0"/>
          </a:p>
          <a:p>
            <a:pPr>
              <a:buFont typeface="+mj-lt"/>
              <a:buAutoNum type="arabicPeriod"/>
            </a:pPr>
            <a:r>
              <a:rPr lang="en-IN" b="1" dirty="0"/>
              <a:t>Bangalore </a:t>
            </a:r>
            <a:r>
              <a:rPr lang="en-IN" dirty="0"/>
              <a:t>is making good money, but customer ratings are lower. To improve this, we need to focus on upgrading facilities, enhancing the guest experience, and setting up a strong feedback system to raise satisfaction levels.</a:t>
            </a:r>
            <a:endParaRPr lang="en-IN" dirty="0"/>
          </a:p>
          <a:p>
            <a:pPr>
              <a:buFont typeface="+mj-lt"/>
              <a:buAutoNum type="arabicPeriod"/>
            </a:pPr>
            <a:r>
              <a:rPr lang="en-IN" dirty="0"/>
              <a:t>Business hotels, even with similar ratings to luxury hotels, generate less revenue. To address this, it's important to upgrade amenities, improve service quality, and make targeted changes to improve the overall guest experience. These improvements will help close the revenue gap.</a:t>
            </a:r>
            <a:endParaRPr lang="en-IN" dirty="0"/>
          </a:p>
          <a:p>
            <a:endParaRPr lang="en-US" dirty="0"/>
          </a:p>
        </p:txBody>
      </p:sp>
      <p:sp>
        <p:nvSpPr>
          <p:cNvPr id="4" name="Slide Number Placeholder 3"/>
          <p:cNvSpPr>
            <a:spLocks noGrp="1"/>
          </p:cNvSpPr>
          <p:nvPr>
            <p:ph type="sldNum" sz="quarter" idx="5"/>
          </p:nvPr>
        </p:nvSpPr>
        <p:spPr/>
        <p:txBody>
          <a:bodyPr/>
          <a:lstStyle/>
          <a:p>
            <a:fld id="{88BD8D90-D158-2B45-B198-D4DB6F8E74A4}"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AtliQ</a:t>
            </a:r>
            <a:r>
              <a:rPr lang="en-IN" dirty="0"/>
              <a:t> Grands is a leading name in India’s hospitality sector, </a:t>
            </a:r>
            <a:endParaRPr lang="en-US" dirty="0"/>
          </a:p>
        </p:txBody>
      </p:sp>
      <p:sp>
        <p:nvSpPr>
          <p:cNvPr id="4" name="Slide Number Placeholder 3"/>
          <p:cNvSpPr>
            <a:spLocks noGrp="1"/>
          </p:cNvSpPr>
          <p:nvPr>
            <p:ph type="sldNum" sz="quarter" idx="5"/>
          </p:nvPr>
        </p:nvSpPr>
        <p:spPr/>
        <p:txBody>
          <a:bodyPr/>
          <a:lstStyle/>
          <a:p>
            <a:fld id="{88BD8D90-D158-2B45-B198-D4DB6F8E74A4}"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AtliQ</a:t>
            </a:r>
            <a:r>
              <a:rPr lang="en-IN" dirty="0"/>
              <a:t> Grands it is known for its chain of five-star hotels in major cities like Bangalore, Delhi, Mumbai, and Hyderabad. </a:t>
            </a:r>
            <a:endParaRPr lang="en-US" dirty="0"/>
          </a:p>
        </p:txBody>
      </p:sp>
      <p:sp>
        <p:nvSpPr>
          <p:cNvPr id="4" name="Slide Number Placeholder 3"/>
          <p:cNvSpPr>
            <a:spLocks noGrp="1"/>
          </p:cNvSpPr>
          <p:nvPr>
            <p:ph type="sldNum" sz="quarter" idx="5"/>
          </p:nvPr>
        </p:nvSpPr>
        <p:spPr/>
        <p:txBody>
          <a:bodyPr/>
          <a:lstStyle/>
          <a:p>
            <a:fld id="{88BD8D90-D158-2B45-B198-D4DB6F8E74A4}"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chain of hotel Caters to both business and luxury </a:t>
            </a:r>
            <a:r>
              <a:rPr lang="en-IN" dirty="0" err="1"/>
              <a:t>travelers</a:t>
            </a:r>
            <a:r>
              <a:rPr lang="en-IN" dirty="0"/>
              <a:t>, </a:t>
            </a:r>
            <a:endParaRPr lang="en-US" dirty="0"/>
          </a:p>
        </p:txBody>
      </p:sp>
      <p:sp>
        <p:nvSpPr>
          <p:cNvPr id="4" name="Slide Number Placeholder 3"/>
          <p:cNvSpPr>
            <a:spLocks noGrp="1"/>
          </p:cNvSpPr>
          <p:nvPr>
            <p:ph type="sldNum" sz="quarter" idx="5"/>
          </p:nvPr>
        </p:nvSpPr>
        <p:spPr/>
        <p:txBody>
          <a:bodyPr/>
          <a:lstStyle/>
          <a:p>
            <a:fld id="{88BD8D90-D158-2B45-B198-D4DB6F8E74A4}"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each hotel offers a variety of room options </a:t>
            </a:r>
            <a:r>
              <a:rPr lang="en-IN" dirty="0" err="1"/>
              <a:t>ie</a:t>
            </a:r>
            <a:r>
              <a:rPr lang="en-IN" dirty="0"/>
              <a:t>. elite, </a:t>
            </a:r>
            <a:r>
              <a:rPr lang="en-IN" dirty="0" err="1"/>
              <a:t>presedential</a:t>
            </a:r>
            <a:r>
              <a:rPr lang="en-IN" dirty="0"/>
              <a:t>, premium and standard rooms, tailored to meet the diverse needs of its guests.”</a:t>
            </a:r>
            <a:endParaRPr lang="en-US" dirty="0"/>
          </a:p>
        </p:txBody>
      </p:sp>
      <p:sp>
        <p:nvSpPr>
          <p:cNvPr id="4" name="Slide Number Placeholder 3"/>
          <p:cNvSpPr>
            <a:spLocks noGrp="1"/>
          </p:cNvSpPr>
          <p:nvPr>
            <p:ph type="sldNum" sz="quarter" idx="5"/>
          </p:nvPr>
        </p:nvSpPr>
        <p:spPr/>
        <p:txBody>
          <a:bodyPr/>
          <a:lstStyle/>
          <a:p>
            <a:fld id="{88BD8D90-D158-2B45-B198-D4DB6F8E74A4}"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let us understand the problem statement </a:t>
            </a:r>
            <a:r>
              <a:rPr lang="en-IN" dirty="0" err="1"/>
              <a:t>AtliQ</a:t>
            </a:r>
            <a:r>
              <a:rPr lang="en-IN" dirty="0"/>
              <a:t> Grands, a well-established hotel chain in India’s luxury and business hotel industry for over 20 years, is currently facing a tough challenge. Despite their long-standing presence, they are losing both market share and revenue. This decline is mainly due to increasing competition and some internal management decisions. To address this, AtliQ Grands is turning to business and data intelligence to make smarter decisions. Since they don’t have their own team for this, they’ve decided to bring in an external service provider to </a:t>
            </a:r>
            <a:r>
              <a:rPr lang="en-IN" dirty="0" err="1"/>
              <a:t>analyze</a:t>
            </a:r>
            <a:r>
              <a:rPr lang="en-IN" dirty="0"/>
              <a:t> their past data and provide actionable insights. As a data analyst, I’ve taken on this task to help AtliQ Grands identify key trends, improve decision-making, and ultimately regain their competitive edge.</a:t>
            </a:r>
            <a:endParaRPr lang="en-US" dirty="0"/>
          </a:p>
        </p:txBody>
      </p:sp>
      <p:sp>
        <p:nvSpPr>
          <p:cNvPr id="4" name="Slide Number Placeholder 3"/>
          <p:cNvSpPr>
            <a:spLocks noGrp="1"/>
          </p:cNvSpPr>
          <p:nvPr>
            <p:ph type="sldNum" sz="quarter" idx="5"/>
          </p:nvPr>
        </p:nvSpPr>
        <p:spPr/>
        <p:txBody>
          <a:bodyPr/>
          <a:lstStyle/>
          <a:p>
            <a:fld id="{88BD8D90-D158-2B45-B198-D4DB6F8E74A4}"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understand few important metrics that will help us to analyze and </a:t>
            </a:r>
            <a:r>
              <a:rPr lang="en-US" dirty="0" err="1"/>
              <a:t>understant</a:t>
            </a:r>
            <a:r>
              <a:rPr lang="en-US" dirty="0"/>
              <a:t> the project in detail </a:t>
            </a:r>
            <a:endParaRPr lang="en-US" dirty="0"/>
          </a:p>
          <a:p>
            <a:endParaRPr lang="en-US" dirty="0"/>
          </a:p>
          <a:p>
            <a:pPr>
              <a:buFont typeface="+mj-lt"/>
              <a:buAutoNum type="arabicPeriod"/>
            </a:pPr>
            <a:r>
              <a:rPr lang="en-IN" b="1" dirty="0"/>
              <a:t>Revenue</a:t>
            </a:r>
            <a:r>
              <a:rPr lang="en-IN" dirty="0"/>
              <a:t>: This is the total amount of money earned from all hotel bookings. It includes income from room charges and other services like dining or spa.</a:t>
            </a:r>
            <a:endParaRPr lang="en-IN" dirty="0"/>
          </a:p>
          <a:p>
            <a:pPr>
              <a:buFont typeface="+mj-lt"/>
              <a:buAutoNum type="arabicPeriod"/>
            </a:pPr>
            <a:endParaRPr lang="en-IN" dirty="0"/>
          </a:p>
          <a:p>
            <a:pPr>
              <a:buFont typeface="+mj-lt"/>
              <a:buAutoNum type="arabicPeriod"/>
            </a:pPr>
            <a:r>
              <a:rPr lang="en-IN" b="1" dirty="0"/>
              <a:t>Total Bookings</a:t>
            </a:r>
            <a:r>
              <a:rPr lang="en-IN" dirty="0"/>
              <a:t>: This refers to the total number of reservations made at all the hotels combined, whether they were completed or not.</a:t>
            </a:r>
            <a:endParaRPr lang="en-IN" dirty="0"/>
          </a:p>
          <a:p>
            <a:pPr>
              <a:buFont typeface="+mj-lt"/>
              <a:buAutoNum type="arabicPeriod"/>
            </a:pPr>
            <a:endParaRPr lang="en-IN" dirty="0"/>
          </a:p>
          <a:p>
            <a:pPr>
              <a:buFont typeface="+mj-lt"/>
              <a:buAutoNum type="arabicPeriod"/>
            </a:pPr>
            <a:r>
              <a:rPr lang="en-IN" b="1" dirty="0"/>
              <a:t>Total </a:t>
            </a:r>
            <a:r>
              <a:rPr lang="en-IN" b="1" dirty="0" err="1"/>
              <a:t>Capacity</a:t>
            </a:r>
            <a:r>
              <a:rPr lang="en-IN" dirty="0" err="1"/>
              <a:t>:refers</a:t>
            </a:r>
            <a:r>
              <a:rPr lang="en-IN" dirty="0"/>
              <a:t> to The total number of rooms available in all hotels, including those that are booked and those that are empty.</a:t>
            </a:r>
            <a:endParaRPr lang="en-IN" dirty="0"/>
          </a:p>
          <a:p>
            <a:pPr>
              <a:buFont typeface="+mj-lt"/>
              <a:buAutoNum type="arabicPeriod"/>
            </a:pPr>
            <a:endParaRPr lang="en-IN" dirty="0"/>
          </a:p>
          <a:p>
            <a:pPr>
              <a:buFont typeface="+mj-lt"/>
              <a:buAutoNum type="arabicPeriod"/>
            </a:pPr>
            <a:r>
              <a:rPr lang="en-IN" b="1" dirty="0"/>
              <a:t>Total Successful Bookings</a:t>
            </a:r>
            <a:r>
              <a:rPr lang="en-IN" dirty="0"/>
              <a:t>: This is the number of bookings that were completed, meaning customers actually stayed in the rooms they reserved.</a:t>
            </a:r>
            <a:endParaRPr lang="en-IN" dirty="0"/>
          </a:p>
          <a:p>
            <a:pPr>
              <a:buFont typeface="+mj-lt"/>
              <a:buAutoNum type="arabicPeriod"/>
            </a:pPr>
            <a:endParaRPr lang="en-IN" dirty="0"/>
          </a:p>
          <a:p>
            <a:pPr>
              <a:buFont typeface="+mj-lt"/>
              <a:buAutoNum type="arabicPeriod"/>
            </a:pPr>
            <a:r>
              <a:rPr lang="en-IN" b="1" dirty="0"/>
              <a:t>Occupancy %</a:t>
            </a:r>
            <a:r>
              <a:rPr lang="en-IN" dirty="0"/>
              <a:t>: This shows how many rooms were occupied compared to the total number of rooms available. It’s a key metric to understand how full the hotels are.</a:t>
            </a:r>
            <a:endParaRPr lang="en-IN" dirty="0"/>
          </a:p>
          <a:p>
            <a:pPr>
              <a:buFont typeface="+mj-lt"/>
              <a:buAutoNum type="arabicPeriod"/>
            </a:pPr>
            <a:endParaRPr lang="en-IN" dirty="0"/>
          </a:p>
          <a:p>
            <a:pPr>
              <a:buFont typeface="+mj-lt"/>
              <a:buAutoNum type="arabicPeriod"/>
            </a:pPr>
            <a:r>
              <a:rPr lang="en-IN" b="1" dirty="0"/>
              <a:t>Average Rating</a:t>
            </a:r>
            <a:r>
              <a:rPr lang="en-IN" dirty="0"/>
              <a:t>: This is the average customer rating given to the hotels, usually on a scale of 1 to 5. It helps to gauge overall customer satisfaction.</a:t>
            </a:r>
            <a:endParaRPr lang="en-IN" dirty="0"/>
          </a:p>
          <a:p>
            <a:pPr>
              <a:buFont typeface="+mj-lt"/>
              <a:buAutoNum type="arabicPeriod"/>
            </a:pPr>
            <a:endParaRPr lang="en-IN" dirty="0"/>
          </a:p>
          <a:p>
            <a:pPr>
              <a:buFont typeface="+mj-lt"/>
              <a:buAutoNum type="arabicPeriod"/>
            </a:pPr>
            <a:r>
              <a:rPr lang="en-IN" b="1" dirty="0"/>
              <a:t>No. of Days</a:t>
            </a:r>
            <a:r>
              <a:rPr lang="en-IN" dirty="0"/>
              <a:t>: This simply refers to the total period for which the data is available and </a:t>
            </a:r>
            <a:r>
              <a:rPr lang="en-IN" dirty="0" err="1"/>
              <a:t>analyzed</a:t>
            </a:r>
            <a:r>
              <a:rPr lang="en-IN" dirty="0"/>
              <a:t>, whether it’s a week, month, or year.</a:t>
            </a:r>
            <a:endParaRPr lang="en-IN" dirty="0"/>
          </a:p>
          <a:p>
            <a:pPr>
              <a:buFont typeface="+mj-lt"/>
              <a:buAutoNum type="arabicPeriod"/>
            </a:pPr>
            <a:endParaRPr lang="en-IN" dirty="0"/>
          </a:p>
          <a:p>
            <a:pPr>
              <a:buFont typeface="+mj-lt"/>
              <a:buAutoNum type="arabicPeriod"/>
            </a:pPr>
            <a:r>
              <a:rPr lang="en-IN" b="1" dirty="0"/>
              <a:t>Total Cancelled Bookings</a:t>
            </a:r>
            <a:r>
              <a:rPr lang="en-IN" dirty="0"/>
              <a:t>: This counts how many bookings were cancelled by customers before their stay.</a:t>
            </a:r>
            <a:endParaRPr lang="en-IN" dirty="0"/>
          </a:p>
          <a:p>
            <a:pPr>
              <a:buFont typeface="+mj-lt"/>
              <a:buAutoNum type="arabicPeriod"/>
            </a:pPr>
            <a:endParaRPr lang="en-IN" dirty="0"/>
          </a:p>
          <a:p>
            <a:pPr>
              <a:buFont typeface="+mj-lt"/>
              <a:buAutoNum type="arabicPeriod"/>
            </a:pPr>
            <a:r>
              <a:rPr lang="en-IN" b="1" dirty="0"/>
              <a:t>Cancellation %</a:t>
            </a:r>
            <a:r>
              <a:rPr lang="en-IN" dirty="0"/>
              <a:t>: This shows the percentage of bookings that were cancelled compared to the total bookings made.</a:t>
            </a:r>
            <a:endParaRPr lang="en-IN" dirty="0"/>
          </a:p>
          <a:p>
            <a:pPr>
              <a:buFont typeface="+mj-lt"/>
              <a:buAutoNum type="arabicPeriod"/>
            </a:pPr>
            <a:endParaRPr lang="en-IN" dirty="0"/>
          </a:p>
          <a:p>
            <a:pPr>
              <a:buFont typeface="+mj-lt"/>
              <a:buAutoNum type="arabicPeriod"/>
            </a:pPr>
            <a:r>
              <a:rPr lang="en-IN" b="1" dirty="0"/>
              <a:t>Total Checked Out</a:t>
            </a:r>
            <a:r>
              <a:rPr lang="en-IN" dirty="0"/>
              <a:t>: The number of guests who successfully completed their stay and checked out of the hotel.</a:t>
            </a:r>
            <a:endParaRPr lang="en-IN" dirty="0"/>
          </a:p>
          <a:p>
            <a:pPr>
              <a:buFont typeface="+mj-lt"/>
              <a:buAutoNum type="arabicPeriod"/>
            </a:pPr>
            <a:endParaRPr lang="en-IN" dirty="0"/>
          </a:p>
          <a:p>
            <a:pPr>
              <a:buFont typeface="+mj-lt"/>
              <a:buAutoNum type="arabicPeriod"/>
            </a:pPr>
            <a:r>
              <a:rPr lang="en-IN" b="1" dirty="0"/>
              <a:t>Total No Show Bookings</a:t>
            </a:r>
            <a:r>
              <a:rPr lang="en-IN" dirty="0"/>
              <a:t>: This counts the bookings where customers made a reservation but never showed up for their stay.</a:t>
            </a:r>
            <a:endParaRPr lang="en-IN" dirty="0"/>
          </a:p>
          <a:p>
            <a:pPr>
              <a:buFont typeface="+mj-lt"/>
              <a:buAutoNum type="arabicPeriod"/>
            </a:pPr>
            <a:endParaRPr lang="en-IN" dirty="0"/>
          </a:p>
          <a:p>
            <a:pPr>
              <a:buFont typeface="+mj-lt"/>
              <a:buAutoNum type="arabicPeriod"/>
            </a:pPr>
            <a:r>
              <a:rPr lang="en-IN" b="1" dirty="0"/>
              <a:t>No Show Rate %</a:t>
            </a:r>
            <a:r>
              <a:rPr lang="en-IN" dirty="0"/>
              <a:t>: This shows the percentage of no-show bookings compared to the total bookings. A high rate could indicate issues with the booking process or customer commitment.'</a:t>
            </a:r>
            <a:endParaRPr lang="en-IN" dirty="0"/>
          </a:p>
          <a:p>
            <a:pPr>
              <a:buFont typeface="+mj-lt"/>
              <a:buAutoNum type="arabicPeriod"/>
            </a:pPr>
            <a:endParaRPr lang="en-IN" dirty="0"/>
          </a:p>
          <a:p>
            <a:pPr>
              <a:buFont typeface="+mj-lt"/>
              <a:buAutoNum type="arabicPeriod"/>
            </a:pPr>
            <a:r>
              <a:rPr lang="en-IN" b="1" dirty="0"/>
              <a:t>Booking % by Platform</a:t>
            </a:r>
            <a:r>
              <a:rPr lang="en-IN" dirty="0"/>
              <a:t>: This breaks down how many bookings were made through different booking platforms (like hotel websites, travel apps, or third-party websites). It helps understand where most customers are booking from.</a:t>
            </a:r>
            <a:endParaRPr lang="en-IN" dirty="0"/>
          </a:p>
          <a:p>
            <a:endParaRPr lang="en-US" dirty="0"/>
          </a:p>
        </p:txBody>
      </p:sp>
      <p:sp>
        <p:nvSpPr>
          <p:cNvPr id="4" name="Slide Number Placeholder 3"/>
          <p:cNvSpPr>
            <a:spLocks noGrp="1"/>
          </p:cNvSpPr>
          <p:nvPr>
            <p:ph type="sldNum" sz="quarter" idx="5"/>
          </p:nvPr>
        </p:nvSpPr>
        <p:spPr/>
        <p:txBody>
          <a:bodyPr/>
          <a:lstStyle/>
          <a:p>
            <a:fld id="{88BD8D90-D158-2B45-B198-D4DB6F8E74A4}"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IN" b="1" dirty="0"/>
              <a:t>Booking % by Room Class</a:t>
            </a:r>
            <a:r>
              <a:rPr lang="en-IN" dirty="0"/>
              <a:t>: shows how bookings are distributed across different types of rooms, such as Standard, Elite, or Premium. It helps us understand which room types are more popular.</a:t>
            </a:r>
            <a:endParaRPr lang="en-IN" dirty="0"/>
          </a:p>
          <a:p>
            <a:pPr>
              <a:buFont typeface="+mj-lt"/>
              <a:buAutoNum type="arabicPeriod"/>
            </a:pPr>
            <a:endParaRPr lang="en-IN" dirty="0"/>
          </a:p>
          <a:p>
            <a:pPr>
              <a:buFont typeface="+mj-lt"/>
              <a:buAutoNum type="arabicPeriod"/>
            </a:pPr>
            <a:r>
              <a:rPr lang="en-IN" b="1" dirty="0"/>
              <a:t>ADR (Average Daily Rate)</a:t>
            </a:r>
            <a:r>
              <a:rPr lang="en-IN" dirty="0"/>
              <a:t>: This is the average revenue earned from each room sold per day. It tells us how much, on average, guests are paying for rooms.</a:t>
            </a:r>
            <a:endParaRPr lang="en-IN" dirty="0"/>
          </a:p>
          <a:p>
            <a:pPr>
              <a:buFont typeface="+mj-lt"/>
              <a:buAutoNum type="arabicPeriod"/>
            </a:pPr>
            <a:endParaRPr lang="en-IN" dirty="0"/>
          </a:p>
          <a:p>
            <a:pPr>
              <a:buFont typeface="+mj-lt"/>
              <a:buAutoNum type="arabicPeriod"/>
            </a:pPr>
            <a:r>
              <a:rPr lang="en-IN" b="1" dirty="0"/>
              <a:t>Realization %</a:t>
            </a:r>
            <a:r>
              <a:rPr lang="en-IN" dirty="0"/>
              <a:t>: shows the percentage of bookings that resulted in successful check-outs. It helps us measure how many bookings were fully completed without cancellations or no-shows.</a:t>
            </a:r>
            <a:endParaRPr lang="en-IN" dirty="0"/>
          </a:p>
          <a:p>
            <a:pPr>
              <a:buFont typeface="+mj-lt"/>
              <a:buAutoNum type="arabicPeriod"/>
            </a:pPr>
            <a:endParaRPr lang="en-IN" dirty="0"/>
          </a:p>
          <a:p>
            <a:pPr>
              <a:buFont typeface="+mj-lt"/>
              <a:buAutoNum type="arabicPeriod"/>
            </a:pPr>
            <a:r>
              <a:rPr lang="en-IN" b="1" dirty="0"/>
              <a:t>RevPAR (Revenue Per Available Room)</a:t>
            </a:r>
            <a:r>
              <a:rPr lang="en-IN" dirty="0"/>
              <a:t>: measures how much revenue is generated per room, whether it’s booked or not. It’s a key metric for understanding overall room performance.</a:t>
            </a:r>
            <a:endParaRPr lang="en-IN" dirty="0"/>
          </a:p>
          <a:p>
            <a:pPr>
              <a:buFont typeface="+mj-lt"/>
              <a:buAutoNum type="arabicPeriod"/>
            </a:pPr>
            <a:endParaRPr lang="en-IN" dirty="0"/>
          </a:p>
          <a:p>
            <a:pPr>
              <a:buFont typeface="+mj-lt"/>
              <a:buAutoNum type="arabicPeriod"/>
            </a:pPr>
            <a:r>
              <a:rPr lang="en-IN" b="1" dirty="0"/>
              <a:t>DBRN (Daily Booked Room Nights)</a:t>
            </a:r>
            <a:r>
              <a:rPr lang="en-IN" dirty="0"/>
              <a:t>: This is the average number of rooms booked each day over a specific period. It helps us track daily booking activity.</a:t>
            </a:r>
            <a:endParaRPr lang="en-IN" dirty="0"/>
          </a:p>
          <a:p>
            <a:pPr>
              <a:buFont typeface="+mj-lt"/>
              <a:buAutoNum type="arabicPeriod"/>
            </a:pPr>
            <a:endParaRPr lang="en-IN" dirty="0"/>
          </a:p>
          <a:p>
            <a:pPr>
              <a:buFont typeface="+mj-lt"/>
              <a:buAutoNum type="arabicPeriod"/>
            </a:pPr>
            <a:r>
              <a:rPr lang="en-IN" b="1" dirty="0"/>
              <a:t>DSRN (Daily Sellable Room Nights)</a:t>
            </a:r>
            <a:r>
              <a:rPr lang="en-IN" dirty="0"/>
              <a:t>: This tells us the average number of rooms that were available for sale each day. It shows how many rooms were ready for guests.</a:t>
            </a:r>
            <a:endParaRPr lang="en-IN" dirty="0"/>
          </a:p>
          <a:p>
            <a:pPr>
              <a:buFont typeface="+mj-lt"/>
              <a:buAutoNum type="arabicPeriod"/>
            </a:pPr>
            <a:endParaRPr lang="en-IN" dirty="0"/>
          </a:p>
          <a:p>
            <a:pPr>
              <a:buFont typeface="+mj-lt"/>
              <a:buAutoNum type="arabicPeriod"/>
            </a:pPr>
            <a:r>
              <a:rPr lang="en-IN" b="1" dirty="0"/>
              <a:t>DURN (Daily Utilized Room Nights)</a:t>
            </a:r>
            <a:r>
              <a:rPr lang="en-IN" dirty="0"/>
              <a:t>: This is the average number of rooms that were actually occupied by guests each day. It helps us track how much of the hotel’s capacity was used.</a:t>
            </a:r>
            <a:endParaRPr lang="en-IN" dirty="0"/>
          </a:p>
          <a:p>
            <a:pPr>
              <a:buFont typeface="+mj-lt"/>
              <a:buAutoNum type="arabicPeriod"/>
            </a:pPr>
            <a:endParaRPr lang="en-IN" dirty="0"/>
          </a:p>
          <a:p>
            <a:pPr>
              <a:buFont typeface="+mj-lt"/>
              <a:buAutoNum type="arabicPeriod"/>
            </a:pPr>
            <a:r>
              <a:rPr lang="en-IN" b="1" dirty="0"/>
              <a:t>Revenue WoW Change %</a:t>
            </a:r>
            <a:r>
              <a:rPr lang="en-IN" dirty="0"/>
              <a:t>: This shows how much the revenue has increased or decreased compared to the previous week. It helps us monitor week-to-week growth or decline.</a:t>
            </a:r>
            <a:endParaRPr lang="en-IN" dirty="0"/>
          </a:p>
          <a:p>
            <a:pPr>
              <a:buFont typeface="+mj-lt"/>
              <a:buAutoNum type="arabicPeriod"/>
            </a:pPr>
            <a:endParaRPr lang="en-IN" dirty="0"/>
          </a:p>
          <a:p>
            <a:pPr>
              <a:buFont typeface="+mj-lt"/>
              <a:buAutoNum type="arabicPeriod"/>
            </a:pPr>
            <a:r>
              <a:rPr lang="en-IN" b="1" dirty="0"/>
              <a:t>Occupancy WoW Change %</a:t>
            </a:r>
            <a:r>
              <a:rPr lang="en-IN" dirty="0"/>
              <a:t>: This measures how much the occupancy rate has changed compared to the previous week, helping us track whether more or fewer rooms are being filled.</a:t>
            </a:r>
            <a:endParaRPr lang="en-IN" dirty="0"/>
          </a:p>
          <a:p>
            <a:pPr>
              <a:buFont typeface="+mj-lt"/>
              <a:buAutoNum type="arabicPeriod"/>
            </a:pPr>
            <a:endParaRPr lang="en-IN" dirty="0"/>
          </a:p>
          <a:p>
            <a:pPr>
              <a:buFont typeface="+mj-lt"/>
              <a:buAutoNum type="arabicPeriod"/>
            </a:pPr>
            <a:r>
              <a:rPr lang="en-IN" b="1" dirty="0"/>
              <a:t>ADR WoW Change %</a:t>
            </a:r>
            <a:r>
              <a:rPr lang="en-IN" dirty="0"/>
              <a:t>: This shows the week-to-week change in the average daily rate, helping us track if guests are paying more or less for rooms compared to last week.</a:t>
            </a:r>
            <a:endParaRPr lang="en-IN" dirty="0"/>
          </a:p>
          <a:p>
            <a:pPr>
              <a:buFont typeface="+mj-lt"/>
              <a:buAutoNum type="arabicPeriod"/>
            </a:pPr>
            <a:endParaRPr lang="en-IN" dirty="0"/>
          </a:p>
          <a:p>
            <a:pPr>
              <a:buFont typeface="+mj-lt"/>
              <a:buAutoNum type="arabicPeriod"/>
            </a:pPr>
            <a:r>
              <a:rPr lang="en-IN" b="1" dirty="0"/>
              <a:t>RevPAR WoW Change %</a:t>
            </a:r>
            <a:r>
              <a:rPr lang="en-IN" dirty="0"/>
              <a:t>: This shows the week-over-week change in revenue per available room. It indicates whether overall room revenue is increasing or decreasing compared to the previous week.</a:t>
            </a:r>
            <a:endParaRPr lang="en-IN" dirty="0"/>
          </a:p>
          <a:p>
            <a:pPr>
              <a:buFont typeface="+mj-lt"/>
              <a:buAutoNum type="arabicPeriod"/>
            </a:pPr>
            <a:endParaRPr lang="en-IN" dirty="0"/>
          </a:p>
          <a:p>
            <a:pPr>
              <a:buFont typeface="+mj-lt"/>
              <a:buAutoNum type="arabicPeriod"/>
            </a:pPr>
            <a:r>
              <a:rPr lang="en-IN" b="1" dirty="0"/>
              <a:t>Realization WoW Change %</a:t>
            </a:r>
            <a:r>
              <a:rPr lang="en-IN" dirty="0"/>
              <a:t>: This shows how the realization rate (successful check-outs) has changed compared to the previous week, helping us track trends in completed bookings.</a:t>
            </a:r>
            <a:endParaRPr lang="en-IN" dirty="0"/>
          </a:p>
          <a:p>
            <a:pPr>
              <a:buFont typeface="+mj-lt"/>
              <a:buAutoNum type="arabicPeriod"/>
            </a:pPr>
            <a:r>
              <a:rPr lang="en-IN" b="1" dirty="0"/>
              <a:t>DSRN WoW Change %</a:t>
            </a:r>
            <a:r>
              <a:rPr lang="en-IN" dirty="0"/>
              <a:t>: This tracks how the number of sellable rooms has changed week-over-week. It helps us understand whether more or fewer rooms are available for guests compared to the previous week.</a:t>
            </a:r>
            <a:endParaRPr lang="en-IN" dirty="0"/>
          </a:p>
          <a:p>
            <a:endParaRPr lang="en-US" dirty="0"/>
          </a:p>
        </p:txBody>
      </p:sp>
      <p:sp>
        <p:nvSpPr>
          <p:cNvPr id="4" name="Slide Number Placeholder 3"/>
          <p:cNvSpPr>
            <a:spLocks noGrp="1"/>
          </p:cNvSpPr>
          <p:nvPr>
            <p:ph type="sldNum" sz="quarter" idx="5"/>
          </p:nvPr>
        </p:nvSpPr>
        <p:spPr/>
        <p:txBody>
          <a:bodyPr/>
          <a:lstStyle/>
          <a:p>
            <a:fld id="{88BD8D90-D158-2B45-B198-D4DB6F8E74A4}"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ahead we also need to understand the difference between revenue realized and revenue generated  </a:t>
            </a:r>
            <a:endParaRPr lang="en-IN" dirty="0"/>
          </a:p>
          <a:p>
            <a:pPr>
              <a:buFont typeface="+mj-lt"/>
              <a:buAutoNum type="arabicPeriod"/>
            </a:pPr>
            <a:r>
              <a:rPr lang="en-IN" b="1" dirty="0"/>
              <a:t>Revenue Realized</a:t>
            </a:r>
            <a:r>
              <a:rPr lang="en-IN" dirty="0"/>
              <a:t>:</a:t>
            </a:r>
            <a:endParaRPr lang="en-IN" dirty="0"/>
          </a:p>
          <a:p>
            <a:pPr marL="742950" lvl="1" indent="-285750">
              <a:buFont typeface="+mj-lt"/>
              <a:buAutoNum type="arabicPeriod"/>
            </a:pPr>
            <a:r>
              <a:rPr lang="en-IN" dirty="0"/>
              <a:t>is the money the business has actually received. In hotels, it refers to the amount collected after a guest has checked out and paid for their stay</a:t>
            </a:r>
            <a:endParaRPr lang="en-IN" dirty="0"/>
          </a:p>
          <a:p>
            <a:pPr marL="742950" lvl="1" indent="-285750">
              <a:buFont typeface="+mj-lt"/>
              <a:buAutoNum type="arabicPeriod"/>
            </a:pPr>
            <a:r>
              <a:rPr lang="en-IN" dirty="0"/>
              <a:t> for </a:t>
            </a:r>
            <a:r>
              <a:rPr lang="en-IN" b="1" dirty="0"/>
              <a:t>Example</a:t>
            </a:r>
            <a:r>
              <a:rPr lang="en-IN" dirty="0"/>
              <a:t>: If a guest stays for three nights and pays when they check out, the payment made at checkout is the revenue realized. </a:t>
            </a:r>
            <a:endParaRPr lang="en-IN" dirty="0"/>
          </a:p>
          <a:p>
            <a:pPr marL="742950" lvl="1" indent="-285750">
              <a:buFont typeface="+mj-lt"/>
              <a:buAutoNum type="arabicPeriod"/>
            </a:pPr>
            <a:r>
              <a:rPr lang="en-IN" b="1" dirty="0"/>
              <a:t>now Revenue Generated</a:t>
            </a:r>
            <a:r>
              <a:rPr lang="en-IN" dirty="0"/>
              <a:t>:</a:t>
            </a:r>
            <a:endParaRPr lang="en-IN" dirty="0"/>
          </a:p>
          <a:p>
            <a:pPr marL="742950" lvl="1" indent="-285750">
              <a:buFont typeface="+mj-lt"/>
              <a:buAutoNum type="arabicPeriod"/>
            </a:pPr>
            <a:r>
              <a:rPr lang="en-IN" dirty="0"/>
              <a:t>refers to the total potential income from all bookings or sales, whether the payment has been received or not. In hotels, it includes bookings that are made but may still be unpaid, like future reservations or those with pending payments.</a:t>
            </a:r>
            <a:endParaRPr lang="en-IN" dirty="0"/>
          </a:p>
          <a:p>
            <a:pPr marL="742950" lvl="1" indent="-285750">
              <a:buFont typeface="+mj-lt"/>
              <a:buAutoNum type="arabicPeriod"/>
            </a:pPr>
            <a:r>
              <a:rPr lang="en-IN" b="1" dirty="0"/>
              <a:t>Example</a:t>
            </a:r>
            <a:r>
              <a:rPr lang="en-IN" dirty="0"/>
              <a:t>: If a guest books a room for a future date but hasn’t paid yet, the total amount expected from that booking is considered revenue generated.</a:t>
            </a:r>
            <a:endParaRPr lang="en-IN" dirty="0"/>
          </a:p>
          <a:p>
            <a:endParaRPr lang="en-US" dirty="0"/>
          </a:p>
        </p:txBody>
      </p:sp>
      <p:sp>
        <p:nvSpPr>
          <p:cNvPr id="4" name="Slide Number Placeholder 3"/>
          <p:cNvSpPr>
            <a:spLocks noGrp="1"/>
          </p:cNvSpPr>
          <p:nvPr>
            <p:ph type="sldNum" sz="quarter" idx="5"/>
          </p:nvPr>
        </p:nvSpPr>
        <p:spPr/>
        <p:txBody>
          <a:bodyPr/>
          <a:lstStyle/>
          <a:p>
            <a:fld id="{88BD8D90-D158-2B45-B198-D4DB6F8E74A4}"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C1E1FAD-7351-4908-963A-08EA8E4AB7A0}" type="datetimeFigureOut">
              <a:rPr lang="en-US" smtClean="0"/>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CF2D47E-0AF1-4C27-801F-64E3E5BF7F72}"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8C1E1FAD-7351-4908-963A-08EA8E4AB7A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endParaRPr lang="en-GB"/>
          </a:p>
        </p:txBody>
      </p:sp>
      <p:sp>
        <p:nvSpPr>
          <p:cNvPr id="4" name="Date Placeholder 3"/>
          <p:cNvSpPr>
            <a:spLocks noGrp="1"/>
          </p:cNvSpPr>
          <p:nvPr>
            <p:ph type="dt" sz="half" idx="10"/>
          </p:nvPr>
        </p:nvSpPr>
        <p:spPr/>
        <p:txBody>
          <a:bodyPr/>
          <a:lstStyle/>
          <a:p>
            <a:fld id="{8C1E1FAD-7351-4908-963A-08EA8E4AB7A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panose="020B0604020202020204"/>
                <a:cs typeface="Arial" panose="020B0604020202020204"/>
              </a:rPr>
              <a:t>“</a:t>
            </a:r>
            <a:endParaRPr lang="en-US" sz="9600" b="0" i="0" dirty="0">
              <a:solidFill>
                <a:schemeClr val="accent1">
                  <a:lumMod val="60000"/>
                  <a:lumOff val="40000"/>
                </a:schemeClr>
              </a:solidFill>
              <a:latin typeface="Arial" panose="020B0604020202020204"/>
              <a:cs typeface="Arial" panose="020B0604020202020204"/>
            </a:endParaRP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panose="020B0604020202020204"/>
                <a:cs typeface="Arial" panose="020B0604020202020204"/>
              </a:rPr>
              <a:t>”</a:t>
            </a:r>
            <a:endParaRPr lang="en-US" sz="9600" b="0" i="0" dirty="0">
              <a:solidFill>
                <a:schemeClr val="accent1">
                  <a:lumMod val="60000"/>
                  <a:lumOff val="40000"/>
                </a:schemeClr>
              </a:solidFill>
              <a:latin typeface="Arial" panose="020B0604020202020204"/>
              <a:cs typeface="Arial" panose="020B0604020202020204"/>
            </a:endParaRPr>
          </a:p>
        </p:txBody>
      </p:sp>
      <p:sp>
        <p:nvSpPr>
          <p:cNvPr id="2" name="Title 1"/>
          <p:cNvSpPr>
            <a:spLocks noGrp="1"/>
          </p:cNvSpPr>
          <p:nvPr>
            <p:ph type="title"/>
          </p:nvPr>
        </p:nvSpPr>
        <p:spPr>
          <a:xfrm>
            <a:off x="1581878" y="982134"/>
            <a:ext cx="8453906" cy="2696632"/>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endParaRPr lang="en-GB"/>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endParaRPr lang="en-GB"/>
          </a:p>
        </p:txBody>
      </p:sp>
      <p:sp>
        <p:nvSpPr>
          <p:cNvPr id="4" name="Date Placeholder 3"/>
          <p:cNvSpPr>
            <a:spLocks noGrp="1"/>
          </p:cNvSpPr>
          <p:nvPr>
            <p:ph type="dt" sz="half" idx="10"/>
          </p:nvPr>
        </p:nvSpPr>
        <p:spPr/>
        <p:txBody>
          <a:bodyPr/>
          <a:lstStyle/>
          <a:p>
            <a:fld id="{8C1E1FAD-7351-4908-963A-08EA8E4AB7A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endParaRPr lang="en-GB"/>
          </a:p>
        </p:txBody>
      </p:sp>
      <p:sp>
        <p:nvSpPr>
          <p:cNvPr id="4" name="Date Placeholder 3"/>
          <p:cNvSpPr>
            <a:spLocks noGrp="1"/>
          </p:cNvSpPr>
          <p:nvPr>
            <p:ph type="dt" sz="half" idx="10"/>
          </p:nvPr>
        </p:nvSpPr>
        <p:spPr/>
        <p:txBody>
          <a:bodyPr/>
          <a:lstStyle/>
          <a:p>
            <a:fld id="{8C1E1FAD-7351-4908-963A-08EA8E4AB7A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endParaRPr lang="en-GB"/>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endParaRPr lang="en-GB"/>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endParaRPr lang="en-GB"/>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C1E1FAD-7351-4908-963A-08EA8E4AB7A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endParaRPr lang="en-GB"/>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endParaRPr lang="en-GB"/>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endParaRPr lang="en-GB"/>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C1E1FAD-7351-4908-963A-08EA8E4AB7A0}" type="datetimeFigureOut">
              <a:rPr lang="en-US" smtClean="0"/>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8C1E1FAD-7351-4908-963A-08EA8E4AB7A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8C1E1FAD-7351-4908-963A-08EA8E4AB7A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endParaRPr lang="en-GB"/>
          </a:p>
        </p:txBody>
      </p:sp>
      <p:sp>
        <p:nvSpPr>
          <p:cNvPr id="4" name="Date Placeholder 3"/>
          <p:cNvSpPr>
            <a:spLocks noGrp="1"/>
          </p:cNvSpPr>
          <p:nvPr>
            <p:ph type="dt" sz="half" idx="10"/>
          </p:nvPr>
        </p:nvSpPr>
        <p:spPr/>
        <p:txBody>
          <a:bodyPr/>
          <a:lstStyle/>
          <a:p>
            <a:fld id="{8C1E1FAD-7351-4908-963A-08EA8E4AB7A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5" name="Date Placeholder 4"/>
          <p:cNvSpPr>
            <a:spLocks noGrp="1"/>
          </p:cNvSpPr>
          <p:nvPr>
            <p:ph type="dt" sz="half" idx="10"/>
          </p:nvPr>
        </p:nvSpPr>
        <p:spPr/>
        <p:txBody>
          <a:bodyPr/>
          <a:lstStyle/>
          <a:p>
            <a:fld id="{8C1E1FAD-7351-4908-963A-08EA8E4AB7A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C1E1FAD-7351-4908-963A-08EA8E4AB7A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1E1FAD-7351-4908-963A-08EA8E4AB7A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8C1E1FAD-7351-4908-963A-08EA8E4AB7A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GB"/>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endParaRPr lang="en-GB"/>
          </a:p>
        </p:txBody>
      </p:sp>
      <p:sp>
        <p:nvSpPr>
          <p:cNvPr id="5" name="Date Placeholder 4"/>
          <p:cNvSpPr>
            <a:spLocks noGrp="1"/>
          </p:cNvSpPr>
          <p:nvPr>
            <p:ph type="dt" sz="half" idx="10"/>
          </p:nvPr>
        </p:nvSpPr>
        <p:spPr/>
        <p:txBody>
          <a:bodyPr/>
          <a:lstStyle/>
          <a:p>
            <a:fld id="{8C1E1FAD-7351-4908-963A-08EA8E4AB7A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CF2D47E-0AF1-4C27-801F-64E3E5BF7F72}"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8">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C1E1FAD-7351-4908-963A-08EA8E4AB7A0}" type="datetimeFigureOut">
              <a:rPr lang="en-US" smtClean="0"/>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CF2D47E-0AF1-4C27-801F-64E3E5BF7F72}"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0" name="Picture 99" descr="A logo with a black background&#10;&#10;Description automatically generated"/>
          <p:cNvPicPr>
            <a:picLocks noChangeAspect="1"/>
          </p:cNvPicPr>
          <p:nvPr/>
        </p:nvPicPr>
        <p:blipFill>
          <a:blip r:embed="rId1"/>
          <a:stretch>
            <a:fillRect/>
          </a:stretch>
        </p:blipFill>
        <p:spPr>
          <a:xfrm>
            <a:off x="7051399" y="1846095"/>
            <a:ext cx="802881" cy="858397"/>
          </a:xfrm>
          <a:prstGeom prst="rect">
            <a:avLst/>
          </a:prstGeom>
        </p:spPr>
      </p:pic>
      <p:sp>
        <p:nvSpPr>
          <p:cNvPr id="8" name="Rectangle 7"/>
          <p:cNvSpPr/>
          <p:nvPr/>
        </p:nvSpPr>
        <p:spPr>
          <a:xfrm>
            <a:off x="6325235" y="1045210"/>
            <a:ext cx="4742180" cy="4518025"/>
          </a:xfrm>
          <a:prstGeom prst="rect">
            <a:avLst/>
          </a:prstGeom>
          <a:noFill/>
        </p:spPr>
        <p:txBody>
          <a:bodyPr wrap="square" lIns="91440" tIns="45720" rIns="91440" bIns="45720">
            <a:noAutofit/>
          </a:bodyPr>
          <a:lstStyle/>
          <a:p>
            <a:pPr algn="ctr"/>
            <a:endParaRPr lang="en-US" sz="5400" b="1" dirty="0">
              <a:ln w="6600">
                <a:solidFill>
                  <a:schemeClr val="accent2"/>
                </a:solidFill>
                <a:prstDash val="solid"/>
              </a:ln>
              <a:solidFill>
                <a:srgbClr val="FFFFFF"/>
              </a:solidFill>
              <a:effectLst>
                <a:outerShdw dist="38100" dir="2700000" algn="tl" rotWithShape="0">
                  <a:schemeClr val="accent2"/>
                </a:outerShdw>
              </a:effectLst>
              <a:latin typeface="Calibri" panose="020F0502020204030204" pitchFamily="34" charset="0"/>
              <a:cs typeface="Calibri" panose="020F0502020204030204" pitchFamily="34" charset="0"/>
            </a:endParaRPr>
          </a:p>
          <a:p>
            <a:pPr algn="ctr"/>
            <a:r>
              <a:rPr lang="en-IN" altLang="en-US" sz="5400" b="1" dirty="0">
                <a:ln w="6600">
                  <a:solidFill>
                    <a:schemeClr val="accent2"/>
                  </a:solidFill>
                  <a:prstDash val="solid"/>
                </a:ln>
                <a:solidFill>
                  <a:srgbClr val="FFFFFF"/>
                </a:solidFill>
                <a:effectLst>
                  <a:outerShdw dist="38100" dir="2700000" algn="tl" rotWithShape="0">
                    <a:schemeClr val="accent2"/>
                  </a:outerShdw>
                </a:effectLst>
                <a:latin typeface="Calibri" panose="020F0502020204030204" pitchFamily="34" charset="0"/>
                <a:cs typeface="Calibri" panose="020F0502020204030204" pitchFamily="34" charset="0"/>
              </a:rPr>
              <a:t>AtliQ</a:t>
            </a:r>
            <a:endParaRPr lang="en-US" sz="5400" b="1" dirty="0">
              <a:ln w="6600">
                <a:solidFill>
                  <a:schemeClr val="accent2"/>
                </a:solidFill>
                <a:prstDash val="solid"/>
              </a:ln>
              <a:solidFill>
                <a:srgbClr val="FFFFFF"/>
              </a:solidFill>
              <a:effectLst>
                <a:outerShdw dist="38100" dir="2700000" algn="tl" rotWithShape="0">
                  <a:schemeClr val="accent2"/>
                </a:outerShdw>
              </a:effectLst>
              <a:latin typeface="Calibri" panose="020F0502020204030204" pitchFamily="34" charset="0"/>
              <a:cs typeface="Calibri" panose="020F0502020204030204" pitchFamily="34" charset="0"/>
            </a:endParaRPr>
          </a:p>
          <a:p>
            <a:pPr algn="ctr"/>
            <a:r>
              <a:rPr lang="en-US" sz="5400" b="1" dirty="0">
                <a:ln w="6600">
                  <a:solidFill>
                    <a:schemeClr val="accent2"/>
                  </a:solidFill>
                  <a:prstDash val="solid"/>
                </a:ln>
                <a:solidFill>
                  <a:srgbClr val="FFFFFF"/>
                </a:solidFill>
                <a:effectLst>
                  <a:outerShdw dist="38100" dir="2700000" algn="tl" rotWithShape="0">
                    <a:schemeClr val="accent2"/>
                  </a:outerShdw>
                </a:effectLst>
                <a:latin typeface="Calibri" panose="020F0502020204030204" pitchFamily="34" charset="0"/>
                <a:cs typeface="Calibri" panose="020F0502020204030204" pitchFamily="34" charset="0"/>
              </a:rPr>
              <a:t>HOSPITALITY ANALYSIS</a:t>
            </a:r>
            <a:endParaRPr lang="en-US" sz="5400" b="1"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2" name="Picture 1" descr="Hospitality-Industry"/>
          <p:cNvPicPr>
            <a:picLocks noChangeAspect="1"/>
          </p:cNvPicPr>
          <p:nvPr/>
        </p:nvPicPr>
        <p:blipFill>
          <a:blip r:embed="rId2"/>
          <a:stretch>
            <a:fillRect/>
          </a:stretch>
        </p:blipFill>
        <p:spPr>
          <a:xfrm>
            <a:off x="686435" y="1044575"/>
            <a:ext cx="5638800" cy="4518025"/>
          </a:xfrm>
          <a:prstGeom prst="rect">
            <a:avLst/>
          </a:prstGeom>
        </p:spPr>
      </p:pic>
      <p:sp>
        <p:nvSpPr>
          <p:cNvPr id="3" name="Text Box 2"/>
          <p:cNvSpPr txBox="1"/>
          <p:nvPr/>
        </p:nvSpPr>
        <p:spPr>
          <a:xfrm>
            <a:off x="3711575" y="5562600"/>
            <a:ext cx="4768850" cy="39878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ctr"/>
            <a:r>
              <a:rPr lang="en-IN" altLang="en-US" sz="2000">
                <a:solidFill>
                  <a:schemeClr val="bg1"/>
                </a:solidFill>
                <a:latin typeface="Arial" panose="020B0604020202020204" pitchFamily="34" charset="0"/>
                <a:cs typeface="Arial" panose="020B0604020202020204" pitchFamily="34" charset="0"/>
              </a:rPr>
              <a:t>Presented By - Aditi Gunjal</a:t>
            </a:r>
            <a:endParaRPr lang="en-IN" altLang="en-US" sz="200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7398"/>
    </mc:Choice>
    <mc:Fallback>
      <p:transition spd="slow" advTm="173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DataModelling"/>
          <p:cNvPicPr>
            <a:picLocks noChangeAspect="1"/>
          </p:cNvPicPr>
          <p:nvPr/>
        </p:nvPicPr>
        <p:blipFill>
          <a:blip r:embed="rId1"/>
          <a:stretch>
            <a:fillRect/>
          </a:stretch>
        </p:blipFill>
        <p:spPr>
          <a:xfrm>
            <a:off x="217170" y="167005"/>
            <a:ext cx="11774170" cy="65246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Page2"/>
          <p:cNvPicPr>
            <a:picLocks noChangeAspect="1"/>
          </p:cNvPicPr>
          <p:nvPr/>
        </p:nvPicPr>
        <p:blipFill>
          <a:blip r:embed="rId1"/>
          <a:stretch>
            <a:fillRect/>
          </a:stretch>
        </p:blipFill>
        <p:spPr>
          <a:xfrm>
            <a:off x="209550" y="261620"/>
            <a:ext cx="11755755" cy="52533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duotone>
              <a:schemeClr val="bg2">
                <a:shade val="69000"/>
                <a:hueMod val="91000"/>
                <a:satMod val="164000"/>
                <a:lumMod val="74000"/>
              </a:schemeClr>
              <a:schemeClr val="bg2">
                <a:hueMod val="124000"/>
                <a:satMod val="140000"/>
                <a:lumMod val="142000"/>
              </a:schemeClr>
            </a:duotone>
          </a:blip>
          <a:stretch>
            <a:fillRect/>
          </a:stretch>
        </a:blipFill>
        <a:effectLst/>
      </p:bgPr>
    </p:bg>
    <p:spTree>
      <p:nvGrpSpPr>
        <p:cNvPr id="1" name=""/>
        <p:cNvGrpSpPr/>
        <p:nvPr/>
      </p:nvGrpSpPr>
      <p:grpSpPr>
        <a:xfrm>
          <a:off x="0" y="0"/>
          <a:ext cx="0" cy="0"/>
          <a:chOff x="0" y="0"/>
          <a:chExt cx="0" cy="0"/>
        </a:xfrm>
      </p:grpSpPr>
      <p:grpSp>
        <p:nvGrpSpPr>
          <p:cNvPr id="22" name="Group 21"/>
          <p:cNvGrpSpPr>
            <a:grpSpLocks noGrp="1" noRot="1" noChangeAspect="1" noMove="1" noResize="1" noUngrp="1"/>
          </p:cNvGrpSpPr>
          <p:nvPr/>
        </p:nvGrpSpPr>
        <p:grpSpPr>
          <a:xfrm>
            <a:off x="0" y="0"/>
            <a:ext cx="12192000" cy="6858000"/>
            <a:chOff x="0" y="0"/>
            <a:chExt cx="12192000" cy="6858000"/>
          </a:xfrm>
        </p:grpSpPr>
        <p:sp>
          <p:nvSpPr>
            <p:cNvPr id="23" name="Rectangle 22"/>
            <p:cNvSpPr/>
            <p:nvPr/>
          </p:nvSpPr>
          <p:spPr>
            <a:xfrm>
              <a:off x="0" y="0"/>
              <a:ext cx="12192000" cy="6858000"/>
            </a:xfrm>
            <a:prstGeom prst="rect">
              <a:avLst/>
            </a:prstGeom>
            <a:blipFill>
              <a:blip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Oval 2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Oval 2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Oval 2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Oval 26"/>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Oval 27"/>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3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3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3" name="Rectangle 32"/>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5" name="Rectangle 34"/>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a:grpSpLocks noGrp="1" noRot="1" noChangeAspect="1" noMove="1" noResize="1" noUngrp="1"/>
          </p:cNvGrpSpPr>
          <p:nvPr/>
        </p:nvGrpSpPr>
        <p:grpSpPr>
          <a:xfrm>
            <a:off x="0" y="0"/>
            <a:ext cx="12192000" cy="6858000"/>
            <a:chOff x="0" y="0"/>
            <a:chExt cx="12192000" cy="6858000"/>
          </a:xfrm>
        </p:grpSpPr>
        <p:sp>
          <p:nvSpPr>
            <p:cNvPr id="38" name="Rectangle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grpSp>
      <p:sp>
        <p:nvSpPr>
          <p:cNvPr id="4" name="TextBox 3"/>
          <p:cNvSpPr txBox="1"/>
          <p:nvPr/>
        </p:nvSpPr>
        <p:spPr>
          <a:xfrm>
            <a:off x="835660" y="840105"/>
            <a:ext cx="7773035" cy="433070"/>
          </a:xfrm>
          <a:prstGeom prst="rect">
            <a:avLst/>
          </a:prstGeom>
        </p:spPr>
        <p:txBody>
          <a:bodyPr vert="horz" lIns="91440" tIns="45720" rIns="91440" bIns="45720" rtlCol="0" anchor="ctr">
            <a:normAutofit fontScale="60000"/>
          </a:bodyPr>
          <a:lstStyle/>
          <a:p>
            <a:pPr algn="l">
              <a:spcBef>
                <a:spcPct val="0"/>
              </a:spcBef>
              <a:spcAft>
                <a:spcPts val="600"/>
              </a:spcAft>
            </a:pPr>
            <a:r>
              <a:rPr lang="en-US" sz="3600" b="1" u="sng">
                <a:latin typeface="SimSun" panose="02010600030101010101" pitchFamily="2" charset="-122"/>
                <a:ea typeface="SimSun" panose="02010600030101010101" pitchFamily="2" charset="-122"/>
                <a:cs typeface="+mj-cs"/>
              </a:rPr>
              <a:t>INSIGHTS</a:t>
            </a:r>
            <a:endParaRPr lang="en-US" sz="3600" b="1" u="sng">
              <a:latin typeface="SimSun" panose="02010600030101010101" pitchFamily="2" charset="-122"/>
              <a:ea typeface="SimSun" panose="02010600030101010101" pitchFamily="2" charset="-122"/>
              <a:cs typeface="+mj-cs"/>
            </a:endParaRPr>
          </a:p>
        </p:txBody>
      </p:sp>
      <p:sp>
        <p:nvSpPr>
          <p:cNvPr id="3" name="TextBox 2"/>
          <p:cNvSpPr txBox="1"/>
          <p:nvPr/>
        </p:nvSpPr>
        <p:spPr>
          <a:xfrm>
            <a:off x="956945" y="1518920"/>
            <a:ext cx="10335895" cy="4662805"/>
          </a:xfrm>
          <a:prstGeom prst="rect">
            <a:avLst/>
          </a:prstGeom>
        </p:spPr>
        <p:txBody>
          <a:bodyPr vert="horz" lIns="91440" tIns="45720" rIns="91440" bIns="45720" rtlCol="0" anchor="ctr">
            <a:normAutofit/>
          </a:bodyPr>
          <a:lstStyle/>
          <a:p>
            <a:pPr marL="285750" indent="-285750">
              <a:lnSpc>
                <a:spcPct val="90000"/>
              </a:lnSpc>
              <a:spcBef>
                <a:spcPts val="1000"/>
              </a:spcBef>
              <a:buClr>
                <a:schemeClr val="accent1"/>
              </a:buClr>
              <a:buSzPct val="80000"/>
              <a:buFont typeface="Wingdings 3" charset="2"/>
              <a:buChar char=""/>
            </a:pPr>
            <a:r>
              <a:rPr lang="en-US" sz="2000" dirty="0">
                <a:latin typeface="SimSun" panose="02010600030101010101" pitchFamily="2" charset="-122"/>
                <a:ea typeface="SimSun" panose="02010600030101010101" pitchFamily="2" charset="-122"/>
              </a:rPr>
              <a:t>Mumbai leads in revenue generation among all cities, with an impressive total of around ₹661 million, including both weekdays and weekends.</a:t>
            </a:r>
            <a:endParaRPr lang="en-US" sz="2000" dirty="0">
              <a:latin typeface="SimSun" panose="02010600030101010101" pitchFamily="2" charset="-122"/>
              <a:ea typeface="SimSun" panose="02010600030101010101" pitchFamily="2" charset="-122"/>
            </a:endParaRPr>
          </a:p>
          <a:p>
            <a:pPr marL="285750" indent="-285750">
              <a:lnSpc>
                <a:spcPct val="90000"/>
              </a:lnSpc>
              <a:spcBef>
                <a:spcPts val="1000"/>
              </a:spcBef>
              <a:buClr>
                <a:schemeClr val="accent1"/>
              </a:buClr>
              <a:buSzPct val="80000"/>
              <a:buFont typeface="Wingdings 3" charset="2"/>
              <a:buChar char=""/>
            </a:pPr>
            <a:r>
              <a:rPr lang="en-US" sz="2000" dirty="0">
                <a:latin typeface="SimSun" panose="02010600030101010101" pitchFamily="2" charset="-122"/>
                <a:ea typeface="SimSun" panose="02010600030101010101" pitchFamily="2" charset="-122"/>
              </a:rPr>
              <a:t>Delhi, despite achieving the highest average rating, registered the lowest revenue at around ₹291 million.</a:t>
            </a:r>
            <a:endParaRPr lang="en-US" sz="2000" dirty="0">
              <a:latin typeface="SimSun" panose="02010600030101010101" pitchFamily="2" charset="-122"/>
              <a:ea typeface="SimSun" panose="02010600030101010101" pitchFamily="2" charset="-122"/>
            </a:endParaRPr>
          </a:p>
          <a:p>
            <a:pPr marL="285750" indent="-285750">
              <a:lnSpc>
                <a:spcPct val="90000"/>
              </a:lnSpc>
              <a:spcBef>
                <a:spcPts val="1000"/>
              </a:spcBef>
              <a:buClr>
                <a:schemeClr val="accent1"/>
              </a:buClr>
              <a:buSzPct val="80000"/>
              <a:buFont typeface="Wingdings 3" charset="2"/>
              <a:buChar char=""/>
            </a:pPr>
            <a:r>
              <a:rPr lang="en-US" sz="2000" dirty="0">
                <a:latin typeface="SimSun" panose="02010600030101010101" pitchFamily="2" charset="-122"/>
                <a:ea typeface="SimSun" panose="02010600030101010101" pitchFamily="2" charset="-122"/>
              </a:rPr>
              <a:t>A significant portion of revenue comes from luxury hotels, contributing 62.17% to the overall revenue.</a:t>
            </a:r>
            <a:endParaRPr lang="en-US" sz="2000" dirty="0">
              <a:latin typeface="SimSun" panose="02010600030101010101" pitchFamily="2" charset="-122"/>
              <a:ea typeface="SimSun" panose="02010600030101010101" pitchFamily="2" charset="-122"/>
            </a:endParaRPr>
          </a:p>
          <a:p>
            <a:pPr marL="285750" indent="-285750">
              <a:lnSpc>
                <a:spcPct val="90000"/>
              </a:lnSpc>
              <a:spcBef>
                <a:spcPts val="1000"/>
              </a:spcBef>
              <a:buClr>
                <a:schemeClr val="accent1"/>
              </a:buClr>
              <a:buSzPct val="80000"/>
              <a:buFont typeface="Wingdings 3" charset="2"/>
              <a:buChar char=""/>
            </a:pPr>
            <a:r>
              <a:rPr lang="en-US" sz="2000" dirty="0">
                <a:latin typeface="SimSun" panose="02010600030101010101" pitchFamily="2" charset="-122"/>
                <a:ea typeface="SimSun" panose="02010600030101010101" pitchFamily="2" charset="-122"/>
              </a:rPr>
              <a:t>MakeMyTrip recorded the second-highest number of bookings across all booking platforms, showing its popularity among customers.</a:t>
            </a:r>
            <a:endParaRPr lang="en-US" sz="2000" dirty="0">
              <a:latin typeface="SimSun" panose="02010600030101010101" pitchFamily="2" charset="-122"/>
              <a:ea typeface="SimSun" panose="02010600030101010101" pitchFamily="2" charset="-122"/>
            </a:endParaRPr>
          </a:p>
          <a:p>
            <a:pPr marL="285750" indent="-285750">
              <a:lnSpc>
                <a:spcPct val="90000"/>
              </a:lnSpc>
              <a:spcBef>
                <a:spcPts val="1000"/>
              </a:spcBef>
              <a:buClr>
                <a:schemeClr val="accent1"/>
              </a:buClr>
              <a:buSzPct val="80000"/>
              <a:buFont typeface="Wingdings 3" charset="2"/>
              <a:buChar char=""/>
            </a:pPr>
            <a:r>
              <a:rPr lang="en-US" sz="2000" dirty="0">
                <a:latin typeface="SimSun" panose="02010600030101010101" pitchFamily="2" charset="-122"/>
                <a:ea typeface="SimSun" panose="02010600030101010101" pitchFamily="2" charset="-122"/>
              </a:rPr>
              <a:t>Weekends contribute to higher revenue, contributing total of 1.16 billion rupees.</a:t>
            </a:r>
            <a:endParaRPr lang="en-US" sz="2000" dirty="0">
              <a:latin typeface="SimSun" panose="02010600030101010101" pitchFamily="2" charset="-122"/>
              <a:ea typeface="SimSun" panose="02010600030101010101" pitchFamily="2" charset="-122"/>
            </a:endParaRPr>
          </a:p>
          <a:p>
            <a:pPr marL="285750" indent="-285750">
              <a:lnSpc>
                <a:spcPct val="90000"/>
              </a:lnSpc>
              <a:spcBef>
                <a:spcPts val="1000"/>
              </a:spcBef>
              <a:buClr>
                <a:schemeClr val="accent1"/>
              </a:buClr>
              <a:buSzPct val="80000"/>
              <a:buFont typeface="Wingdings 3" charset="2"/>
              <a:buChar char=""/>
            </a:pPr>
            <a:r>
              <a:rPr lang="en-US" sz="2000" dirty="0">
                <a:latin typeface="SimSun" panose="02010600030101010101" pitchFamily="2" charset="-122"/>
                <a:ea typeface="SimSun" panose="02010600030101010101" pitchFamily="2" charset="-122"/>
              </a:rPr>
              <a:t>Among all Room Class Elite and Premium are the highest revenue generator.</a:t>
            </a:r>
            <a:endParaRPr lang="en-US" sz="2000" dirty="0">
              <a:latin typeface="SimSun" panose="02010600030101010101" pitchFamily="2" charset="-122"/>
              <a:ea typeface="SimSun" panose="02010600030101010101" pitchFamily="2" charset="-122"/>
            </a:endParaRPr>
          </a:p>
        </p:txBody>
      </p:sp>
      <p:cxnSp>
        <p:nvCxnSpPr>
          <p:cNvPr id="17" name="Straight Connector 16"/>
          <p:cNvCxnSpPr/>
          <p:nvPr/>
        </p:nvCxnSpPr>
        <p:spPr>
          <a:xfrm>
            <a:off x="1449859" y="1853514"/>
            <a:ext cx="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1093"/>
    </mc:Choice>
    <mc:Fallback>
      <p:transition spd="slow" advTm="6109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a:grpSpLocks noGrp="1" noRot="1" noChangeAspect="1" noMove="1" noResize="1" noUngrp="1"/>
          </p:cNvGrpSpPr>
          <p:nvPr/>
        </p:nvGrpSpPr>
        <p:grpSpPr>
          <a:xfrm>
            <a:off x="0" y="0"/>
            <a:ext cx="12192000" cy="6858000"/>
            <a:chOff x="0" y="0"/>
            <a:chExt cx="12192000" cy="6858000"/>
          </a:xfrm>
        </p:grpSpPr>
        <p:sp>
          <p:nvSpPr>
            <p:cNvPr id="24" name="Rectangle 23"/>
            <p:cNvSpPr/>
            <p:nvPr/>
          </p:nvSpPr>
          <p:spPr>
            <a:xfrm>
              <a:off x="0" y="0"/>
              <a:ext cx="12192000" cy="6858000"/>
            </a:xfrm>
            <a:prstGeom prst="rect">
              <a:avLst/>
            </a:prstGeom>
            <a:blipFill>
              <a:blip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Oval 2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Oval 2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Oval 2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Oval 2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Oval 2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31"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3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4" name="Rectangle 33"/>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36" name="Group 35"/>
          <p:cNvGrpSpPr>
            <a:grpSpLocks noGrp="1" noRot="1" noChangeAspect="1" noMove="1" noResize="1" noUngrp="1"/>
          </p:cNvGrpSpPr>
          <p:nvPr/>
        </p:nvGrpSpPr>
        <p:grpSpPr>
          <a:xfrm>
            <a:off x="0" y="0"/>
            <a:ext cx="12192000" cy="6858000"/>
            <a:chOff x="0" y="0"/>
            <a:chExt cx="12192000" cy="6858000"/>
          </a:xfrm>
        </p:grpSpPr>
        <p:sp>
          <p:nvSpPr>
            <p:cNvPr id="37" name="Rectangle 36"/>
            <p:cNvSpPr/>
            <p:nvPr/>
          </p:nvSpPr>
          <p:spPr>
            <a:xfrm>
              <a:off x="0" y="0"/>
              <a:ext cx="12192000" cy="6858000"/>
            </a:xfrm>
            <a:prstGeom prst="rect">
              <a:avLst/>
            </a:prstGeom>
            <a:blipFill>
              <a:blip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8" name="Oval 37"/>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Oval 3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Rectangle 39"/>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4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4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4" name="TextBox 3"/>
          <p:cNvSpPr txBox="1"/>
          <p:nvPr/>
        </p:nvSpPr>
        <p:spPr>
          <a:xfrm>
            <a:off x="454660" y="973455"/>
            <a:ext cx="3982720" cy="4893945"/>
          </a:xfrm>
          <a:prstGeom prst="rect">
            <a:avLst/>
          </a:prstGeom>
        </p:spPr>
        <p:txBody>
          <a:bodyPr vert="horz" lIns="91440" tIns="45720" rIns="91440" bIns="45720" rtlCol="0" anchor="ctr">
            <a:normAutofit/>
          </a:bodyPr>
          <a:lstStyle/>
          <a:p>
            <a:pPr algn="ctr">
              <a:spcBef>
                <a:spcPct val="0"/>
              </a:spcBef>
              <a:spcAft>
                <a:spcPts val="600"/>
              </a:spcAft>
            </a:pPr>
            <a:r>
              <a:rPr lang="en-US" sz="3200" b="1" u="sng" dirty="0">
                <a:solidFill>
                  <a:srgbClr val="EBEBEB"/>
                </a:solidFill>
                <a:latin typeface="+mj-lt"/>
                <a:ea typeface="+mj-ea"/>
                <a:cs typeface="+mj-cs"/>
              </a:rPr>
              <a:t>RECOMMENDATIONS</a:t>
            </a:r>
            <a:endParaRPr lang="en-US" sz="3200" b="1" u="sng" dirty="0">
              <a:solidFill>
                <a:srgbClr val="EBEBEB"/>
              </a:solidFill>
              <a:latin typeface="+mj-lt"/>
              <a:ea typeface="+mj-ea"/>
              <a:cs typeface="+mj-cs"/>
            </a:endParaRPr>
          </a:p>
        </p:txBody>
      </p:sp>
      <p:sp>
        <p:nvSpPr>
          <p:cNvPr id="45" name="Rectangle 44"/>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7" name="Straight Connector 16"/>
          <p:cNvCxnSpPr/>
          <p:nvPr/>
        </p:nvCxnSpPr>
        <p:spPr>
          <a:xfrm>
            <a:off x="1449859" y="1853514"/>
            <a:ext cx="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9" name="TextBox 2"/>
          <p:cNvGraphicFramePr/>
          <p:nvPr/>
        </p:nvGraphicFramePr>
        <p:xfrm>
          <a:off x="5194300" y="283845"/>
          <a:ext cx="6391275" cy="6410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72860"/>
    </mc:Choice>
    <mc:Fallback>
      <p:transition spd="slow" advTm="7286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4A2956"/>
        </a:solidFill>
        <a:effectLst/>
      </p:bgPr>
    </p:bg>
    <p:spTree>
      <p:nvGrpSpPr>
        <p:cNvPr id="1" name=""/>
        <p:cNvGrpSpPr/>
        <p:nvPr/>
      </p:nvGrpSpPr>
      <p:grpSpPr>
        <a:xfrm>
          <a:off x="0" y="0"/>
          <a:ext cx="0" cy="0"/>
          <a:chOff x="0" y="0"/>
          <a:chExt cx="0" cy="0"/>
        </a:xfrm>
      </p:grpSpPr>
      <p:sp>
        <p:nvSpPr>
          <p:cNvPr id="3" name="TextBox 2"/>
          <p:cNvSpPr txBox="1"/>
          <p:nvPr/>
        </p:nvSpPr>
        <p:spPr>
          <a:xfrm>
            <a:off x="669073" y="512956"/>
            <a:ext cx="5572359" cy="707886"/>
          </a:xfrm>
          <a:prstGeom prst="rect">
            <a:avLst/>
          </a:prstGeom>
          <a:noFill/>
        </p:spPr>
        <p:txBody>
          <a:bodyPr wrap="none" rtlCol="0">
            <a:spAutoFit/>
          </a:bodyPr>
          <a:lstStyle/>
          <a:p>
            <a:r>
              <a:rPr lang="en-US" sz="4000" b="1" u="sng" dirty="0">
                <a:solidFill>
                  <a:schemeClr val="bg1"/>
                </a:solidFill>
                <a:latin typeface="+mj-lt"/>
              </a:rPr>
              <a:t>COMPANY OVERVIEW</a:t>
            </a:r>
            <a:endParaRPr lang="en-US" sz="4000" b="1" u="sng" dirty="0">
              <a:solidFill>
                <a:schemeClr val="bg1"/>
              </a:solidFill>
              <a:latin typeface="+mj-lt"/>
            </a:endParaRPr>
          </a:p>
        </p:txBody>
      </p:sp>
      <p:pic>
        <p:nvPicPr>
          <p:cNvPr id="5" name="Picture 4" descr="A hotel with palm trees and mountains&#10;&#10;Description automatically generated"/>
          <p:cNvPicPr>
            <a:picLocks noChangeAspect="1"/>
          </p:cNvPicPr>
          <p:nvPr/>
        </p:nvPicPr>
        <p:blipFill>
          <a:blip r:embed="rId1"/>
          <a:stretch>
            <a:fillRect/>
          </a:stretch>
        </p:blipFill>
        <p:spPr>
          <a:xfrm>
            <a:off x="7883610" y="454097"/>
            <a:ext cx="3978876" cy="6119698"/>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Rectangle 5"/>
          <p:cNvSpPr/>
          <p:nvPr/>
        </p:nvSpPr>
        <p:spPr>
          <a:xfrm>
            <a:off x="7407166" y="6135450"/>
            <a:ext cx="4931764" cy="338554"/>
          </a:xfrm>
          <a:prstGeom prst="rect">
            <a:avLst/>
          </a:prstGeom>
          <a:noFill/>
        </p:spPr>
        <p:txBody>
          <a:bodyPr wrap="square" lIns="91440" tIns="45720" rIns="91440" bIns="45720">
            <a:spAutoFit/>
          </a:bodyPr>
          <a:lstStyle/>
          <a:p>
            <a:pPr algn="ctr"/>
            <a:r>
              <a:rPr lang="en-GB" sz="1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ahoma" panose="020B0604030504040204" pitchFamily="34" charset="0"/>
                <a:ea typeface="Tahoma" panose="020B0604030504040204" pitchFamily="34" charset="0"/>
                <a:cs typeface="Tahoma" panose="020B0604030504040204" pitchFamily="34" charset="0"/>
              </a:rPr>
              <a:t>ATLIQ GRANDS</a:t>
            </a:r>
            <a:endParaRPr lang="en-GB" sz="1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483235" y="1508125"/>
            <a:ext cx="6924040" cy="3538220"/>
          </a:xfrm>
          <a:prstGeom prst="rect">
            <a:avLst/>
          </a:prstGeom>
          <a:noFill/>
        </p:spPr>
        <p:txBody>
          <a:bodyPr wrap="square" rtlCol="0">
            <a:spAutoFit/>
          </a:bodyPr>
          <a:lstStyle/>
          <a:p>
            <a:pPr algn="just"/>
            <a:endParaRPr lang="en-IN" sz="3200" dirty="0">
              <a:solidFill>
                <a:schemeClr val="accent6">
                  <a:lumMod val="20000"/>
                  <a:lumOff val="80000"/>
                </a:schemeClr>
              </a:solidFill>
              <a:latin typeface="+mj-lt"/>
              <a:ea typeface="Tahoma" panose="020B0604030504040204" pitchFamily="34" charset="0"/>
              <a:cs typeface="Tahoma" panose="020B0604030504040204" pitchFamily="34" charset="0"/>
            </a:endParaRPr>
          </a:p>
          <a:p>
            <a:pPr algn="just"/>
            <a:r>
              <a:rPr lang="en-IN" sz="2400" dirty="0">
                <a:solidFill>
                  <a:schemeClr val="accent4">
                    <a:lumMod val="20000"/>
                    <a:lumOff val="80000"/>
                  </a:schemeClr>
                </a:solidFill>
                <a:latin typeface="SimSun" panose="02010600030101010101" pitchFamily="2" charset="-122"/>
                <a:ea typeface="SimSun" panose="02010600030101010101" pitchFamily="2" charset="-122"/>
                <a:cs typeface="Tahoma" panose="020B0604030504040204" pitchFamily="34" charset="0"/>
              </a:rPr>
              <a:t>AtliQ Grands is a prominent name in India’s hospitality industry, renowned for its chain of five-star hotels located in key cities such as Bangalore, Delhi, Mumbai, and Hyderabad. Catering to both business and luxury </a:t>
            </a:r>
            <a:r>
              <a:rPr lang="en-IN" sz="2400" dirty="0" err="1">
                <a:solidFill>
                  <a:schemeClr val="accent4">
                    <a:lumMod val="20000"/>
                    <a:lumOff val="80000"/>
                  </a:schemeClr>
                </a:solidFill>
                <a:latin typeface="SimSun" panose="02010600030101010101" pitchFamily="2" charset="-122"/>
                <a:ea typeface="SimSun" panose="02010600030101010101" pitchFamily="2" charset="-122"/>
                <a:cs typeface="Tahoma" panose="020B0604030504040204" pitchFamily="34" charset="0"/>
              </a:rPr>
              <a:t>travelers</a:t>
            </a:r>
            <a:r>
              <a:rPr lang="en-IN" sz="2400" dirty="0">
                <a:solidFill>
                  <a:schemeClr val="accent4">
                    <a:lumMod val="20000"/>
                    <a:lumOff val="80000"/>
                  </a:schemeClr>
                </a:solidFill>
                <a:latin typeface="SimSun" panose="02010600030101010101" pitchFamily="2" charset="-122"/>
                <a:ea typeface="SimSun" panose="02010600030101010101" pitchFamily="2" charset="-122"/>
                <a:cs typeface="Tahoma" panose="020B0604030504040204" pitchFamily="34" charset="0"/>
              </a:rPr>
              <a:t>, each property provides a diverse range of room options designed to meet the varied needs of its guests.</a:t>
            </a:r>
            <a:endParaRPr lang="en-IN" sz="2400" dirty="0">
              <a:solidFill>
                <a:schemeClr val="accent4">
                  <a:lumMod val="20000"/>
                  <a:lumOff val="80000"/>
                </a:schemeClr>
              </a:solidFill>
              <a:latin typeface="SimSun" panose="02010600030101010101" pitchFamily="2" charset="-122"/>
              <a:ea typeface="SimSun" panose="02010600030101010101" pitchFamily="2" charset="-122"/>
              <a:cs typeface="Tahom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6266"/>
    </mc:Choice>
    <mc:Fallback>
      <p:transition spd="slow" advTm="6266"/>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4A2956"/>
        </a:solidFill>
        <a:effectLst/>
      </p:bgPr>
    </p:bg>
    <p:spTree>
      <p:nvGrpSpPr>
        <p:cNvPr id="1" name=""/>
        <p:cNvGrpSpPr/>
        <p:nvPr/>
      </p:nvGrpSpPr>
      <p:grpSpPr>
        <a:xfrm>
          <a:off x="0" y="0"/>
          <a:ext cx="0" cy="0"/>
          <a:chOff x="0" y="0"/>
          <a:chExt cx="0" cy="0"/>
        </a:xfrm>
      </p:grpSpPr>
      <p:sp>
        <p:nvSpPr>
          <p:cNvPr id="8" name="Rectangle 7"/>
          <p:cNvSpPr/>
          <p:nvPr/>
        </p:nvSpPr>
        <p:spPr>
          <a:xfrm>
            <a:off x="3828885" y="408659"/>
            <a:ext cx="4534228" cy="62276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ln>
          <a:effectLst>
            <a:reflection stA="43000" endPos="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ATLIQ GRANDS</a:t>
            </a:r>
            <a:endPar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10" name="Picture 9" descr="A logo with a black background&#10;&#10;Description automatically generated"/>
          <p:cNvPicPr>
            <a:picLocks noChangeAspect="1"/>
          </p:cNvPicPr>
          <p:nvPr/>
        </p:nvPicPr>
        <p:blipFill>
          <a:blip r:embed="rId1"/>
          <a:stretch>
            <a:fillRect/>
          </a:stretch>
        </p:blipFill>
        <p:spPr>
          <a:xfrm>
            <a:off x="3752151" y="235834"/>
            <a:ext cx="940882" cy="940882"/>
          </a:xfrm>
          <a:prstGeom prst="rect">
            <a:avLst/>
          </a:prstGeom>
        </p:spPr>
      </p:pic>
      <p:cxnSp>
        <p:nvCxnSpPr>
          <p:cNvPr id="13" name="Straight Connector 12"/>
          <p:cNvCxnSpPr/>
          <p:nvPr/>
        </p:nvCxnSpPr>
        <p:spPr>
          <a:xfrm>
            <a:off x="6095999" y="1050592"/>
            <a:ext cx="0" cy="802922"/>
          </a:xfrm>
          <a:prstGeom prst="line">
            <a:avLst/>
          </a:prstGeom>
        </p:spPr>
        <p:style>
          <a:lnRef idx="2">
            <a:schemeClr val="accent5"/>
          </a:lnRef>
          <a:fillRef idx="0">
            <a:schemeClr val="accent5"/>
          </a:fillRef>
          <a:effectRef idx="1">
            <a:schemeClr val="accent5"/>
          </a:effectRef>
          <a:fontRef idx="minor">
            <a:schemeClr val="tx1"/>
          </a:fontRef>
        </p:style>
      </p:cxnSp>
      <p:cxnSp>
        <p:nvCxnSpPr>
          <p:cNvPr id="15" name="Straight Connector 14"/>
          <p:cNvCxnSpPr/>
          <p:nvPr/>
        </p:nvCxnSpPr>
        <p:spPr>
          <a:xfrm>
            <a:off x="1449859" y="1853514"/>
            <a:ext cx="9292281"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7" name="Straight Connector 16"/>
          <p:cNvCxnSpPr/>
          <p:nvPr/>
        </p:nvCxnSpPr>
        <p:spPr>
          <a:xfrm>
            <a:off x="1449859" y="185351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Up Arrow 17"/>
          <p:cNvSpPr/>
          <p:nvPr/>
        </p:nvSpPr>
        <p:spPr>
          <a:xfrm flipV="1">
            <a:off x="1296842" y="1834341"/>
            <a:ext cx="395332" cy="1007711"/>
          </a:xfrm>
          <a:prstGeom prst="up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Up Arrow 18"/>
          <p:cNvSpPr/>
          <p:nvPr/>
        </p:nvSpPr>
        <p:spPr>
          <a:xfrm flipV="1">
            <a:off x="7484776" y="1834343"/>
            <a:ext cx="395330" cy="1007705"/>
          </a:xfrm>
          <a:prstGeom prst="up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Up Arrow 19"/>
          <p:cNvSpPr/>
          <p:nvPr/>
        </p:nvSpPr>
        <p:spPr>
          <a:xfrm flipV="1">
            <a:off x="4222592" y="1834346"/>
            <a:ext cx="395331" cy="1007706"/>
          </a:xfrm>
          <a:prstGeom prst="up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Up Arrow 20"/>
          <p:cNvSpPr/>
          <p:nvPr/>
        </p:nvSpPr>
        <p:spPr>
          <a:xfrm flipV="1">
            <a:off x="10499824" y="1834344"/>
            <a:ext cx="395330" cy="1007704"/>
          </a:xfrm>
          <a:prstGeom prst="up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5" name="Picture 24" descr="A large stone arch with a road and a sunset with India Gate in the background&#10;&#10;Description automatically generated with medium confidence"/>
          <p:cNvPicPr>
            <a:picLocks noChangeAspect="1"/>
          </p:cNvPicPr>
          <p:nvPr/>
        </p:nvPicPr>
        <p:blipFill>
          <a:blip r:embed="rId2"/>
          <a:srcRect b="6761"/>
          <a:stretch>
            <a:fillRect/>
          </a:stretch>
        </p:blipFill>
        <p:spPr>
          <a:xfrm>
            <a:off x="3135490" y="2861221"/>
            <a:ext cx="2569534" cy="1918700"/>
          </a:xfrm>
          <a:prstGeom prst="rect">
            <a:avLst/>
          </a:prstGeom>
          <a:ln w="34925">
            <a:noFill/>
          </a:ln>
          <a:effectLst>
            <a:outerShdw blurRad="107950" dist="12700" dir="5400000" algn="ctr">
              <a:srgbClr val="000000"/>
            </a:outerShdw>
            <a:reflection blurRad="6350" stA="52000" endA="300" endPos="35000" dir="5400000" sy="-100000" algn="bl" rotWithShape="0"/>
          </a:effectLst>
          <a:scene3d>
            <a:camera prst="perspectiveLeft"/>
            <a:lightRig rig="soft" dir="t">
              <a:rot lat="0" lon="0" rev="0"/>
            </a:lightRig>
          </a:scene3d>
          <a:sp3d contourW="44450" prstMaterial="matte">
            <a:bevelT w="63500" h="63500" prst="artDeco"/>
            <a:contourClr>
              <a:srgbClr val="FFFFFF"/>
            </a:contourClr>
          </a:sp3d>
        </p:spPr>
      </p:pic>
      <p:pic>
        <p:nvPicPr>
          <p:cNvPr id="23" name="Picture 22" descr="A large white building with towers and birds flying in the sky&#10;&#10;Description automatically generated"/>
          <p:cNvPicPr>
            <a:picLocks noChangeAspect="1"/>
          </p:cNvPicPr>
          <p:nvPr/>
        </p:nvPicPr>
        <p:blipFill>
          <a:blip r:embed="rId3"/>
          <a:stretch>
            <a:fillRect/>
          </a:stretch>
        </p:blipFill>
        <p:spPr>
          <a:xfrm>
            <a:off x="321947" y="2863361"/>
            <a:ext cx="2569534" cy="1918699"/>
          </a:xfrm>
          <a:prstGeom prst="rect">
            <a:avLst/>
          </a:prstGeom>
          <a:ln w="34925">
            <a:noFill/>
          </a:ln>
          <a:effectLst>
            <a:outerShdw blurRad="107950" dist="12700" dir="5400000" algn="ctr">
              <a:srgbClr val="000000"/>
            </a:outerShdw>
            <a:reflection blurRad="6350" stA="52000" endA="300" endPos="35000" dir="5400000" sy="-100000" algn="bl" rotWithShape="0"/>
          </a:effectLst>
          <a:scene3d>
            <a:camera prst="perspectiveLeft"/>
            <a:lightRig rig="soft" dir="t">
              <a:rot lat="0" lon="0" rev="0"/>
            </a:lightRig>
          </a:scene3d>
          <a:sp3d contourW="44450" prstMaterial="matte">
            <a:bevelT w="63500" h="63500" prst="artDeco"/>
            <a:contourClr>
              <a:srgbClr val="FFFFFF"/>
            </a:contourClr>
          </a:sp3d>
        </p:spPr>
      </p:pic>
      <p:sp>
        <p:nvSpPr>
          <p:cNvPr id="30" name="TextBox 29"/>
          <p:cNvSpPr txBox="1"/>
          <p:nvPr/>
        </p:nvSpPr>
        <p:spPr>
          <a:xfrm>
            <a:off x="3326949" y="5256185"/>
            <a:ext cx="2343937" cy="523220"/>
          </a:xfrm>
          <a:prstGeom prst="rect">
            <a:avLst/>
          </a:prstGeom>
          <a:noFill/>
        </p:spPr>
        <p:txBody>
          <a:bodyPr wrap="square" rtlCol="0">
            <a:spAutoFit/>
          </a:bodyPr>
          <a:lstStyle/>
          <a:p>
            <a:pPr algn="ctr"/>
            <a:r>
              <a:rPr lang="en-US" sz="2800" dirty="0">
                <a:solidFill>
                  <a:schemeClr val="accent4">
                    <a:lumMod val="20000"/>
                    <a:lumOff val="80000"/>
                  </a:schemeClr>
                </a:solidFill>
                <a:latin typeface="ACADEMY ENGRAVED LET PLAIN:1.0" panose="02000000000000000000" pitchFamily="2" charset="0"/>
                <a:ea typeface="Tahoma" panose="020B0604030504040204" pitchFamily="34" charset="0"/>
                <a:cs typeface="Al Nile" pitchFamily="2" charset="-78"/>
              </a:rPr>
              <a:t>DELHI</a:t>
            </a:r>
            <a:endParaRPr lang="en-US" sz="2800" dirty="0">
              <a:solidFill>
                <a:schemeClr val="accent4">
                  <a:lumMod val="20000"/>
                  <a:lumOff val="80000"/>
                </a:schemeClr>
              </a:solidFill>
              <a:latin typeface="ACADEMY ENGRAVED LET PLAIN:1.0" panose="02000000000000000000" pitchFamily="2" charset="0"/>
              <a:ea typeface="Tahoma" panose="020B0604030504040204" pitchFamily="34" charset="0"/>
              <a:cs typeface="Al Nile" pitchFamily="2" charset="-78"/>
            </a:endParaRPr>
          </a:p>
        </p:txBody>
      </p:sp>
      <p:pic>
        <p:nvPicPr>
          <p:cNvPr id="32" name="Picture 31" descr="A large stone arch with colorful lights with Gateway of India in the background&#10;&#10;Description automatically generated"/>
          <p:cNvPicPr>
            <a:picLocks noChangeAspect="1"/>
          </p:cNvPicPr>
          <p:nvPr/>
        </p:nvPicPr>
        <p:blipFill>
          <a:blip r:embed="rId4"/>
          <a:stretch>
            <a:fillRect/>
          </a:stretch>
        </p:blipFill>
        <p:spPr>
          <a:xfrm>
            <a:off x="6273110" y="2836605"/>
            <a:ext cx="2569534" cy="1943316"/>
          </a:xfrm>
          <a:prstGeom prst="rect">
            <a:avLst/>
          </a:prstGeom>
          <a:ln w="34925">
            <a:noFill/>
          </a:ln>
          <a:effectLst>
            <a:outerShdw blurRad="107950" dist="12700" dir="5400000" algn="ctr">
              <a:srgbClr val="000000"/>
            </a:outerShdw>
            <a:reflection blurRad="6350" stA="52000" endA="300" endPos="35000" dir="5400000" sy="-100000" algn="bl" rotWithShape="0"/>
          </a:effectLst>
          <a:scene3d>
            <a:camera prst="perspectiveLeft"/>
            <a:lightRig rig="soft" dir="t">
              <a:rot lat="0" lon="0" rev="0"/>
            </a:lightRig>
          </a:scene3d>
          <a:sp3d contourW="44450" prstMaterial="matte">
            <a:bevelT w="63500" h="63500" prst="artDeco"/>
            <a:contourClr>
              <a:srgbClr val="FFFFFF"/>
            </a:contourClr>
          </a:sp3d>
        </p:spPr>
      </p:pic>
      <p:sp>
        <p:nvSpPr>
          <p:cNvPr id="33" name="TextBox 32"/>
          <p:cNvSpPr txBox="1"/>
          <p:nvPr/>
        </p:nvSpPr>
        <p:spPr>
          <a:xfrm>
            <a:off x="6363730" y="5256185"/>
            <a:ext cx="2478914" cy="523220"/>
          </a:xfrm>
          <a:prstGeom prst="rect">
            <a:avLst/>
          </a:prstGeom>
          <a:noFill/>
        </p:spPr>
        <p:txBody>
          <a:bodyPr wrap="square" rtlCol="0">
            <a:spAutoFit/>
          </a:bodyPr>
          <a:lstStyle/>
          <a:p>
            <a:pPr algn="ctr"/>
            <a:r>
              <a:rPr lang="en-US" sz="2800" dirty="0">
                <a:solidFill>
                  <a:schemeClr val="accent4">
                    <a:lumMod val="20000"/>
                    <a:lumOff val="80000"/>
                  </a:schemeClr>
                </a:solidFill>
                <a:latin typeface="ACADEMY ENGRAVED LET PLAIN:1.0" panose="02000000000000000000" pitchFamily="2" charset="0"/>
                <a:ea typeface="Tahoma" panose="020B0604030504040204" pitchFamily="34" charset="0"/>
                <a:cs typeface="Al Nile" pitchFamily="2" charset="-78"/>
              </a:rPr>
              <a:t>MUMBAI</a:t>
            </a:r>
            <a:endParaRPr lang="en-US" sz="2800" dirty="0">
              <a:solidFill>
                <a:schemeClr val="accent4">
                  <a:lumMod val="20000"/>
                  <a:lumOff val="80000"/>
                </a:schemeClr>
              </a:solidFill>
              <a:latin typeface="ACADEMY ENGRAVED LET PLAIN:1.0" panose="02000000000000000000" pitchFamily="2" charset="0"/>
              <a:ea typeface="Tahoma" panose="020B0604030504040204" pitchFamily="34" charset="0"/>
              <a:cs typeface="Al Nile" pitchFamily="2" charset="-78"/>
            </a:endParaRPr>
          </a:p>
        </p:txBody>
      </p:sp>
      <p:sp>
        <p:nvSpPr>
          <p:cNvPr id="34" name="TextBox 33"/>
          <p:cNvSpPr txBox="1"/>
          <p:nvPr/>
        </p:nvSpPr>
        <p:spPr>
          <a:xfrm>
            <a:off x="353585" y="5256185"/>
            <a:ext cx="2781905" cy="523220"/>
          </a:xfrm>
          <a:prstGeom prst="rect">
            <a:avLst/>
          </a:prstGeom>
          <a:noFill/>
        </p:spPr>
        <p:txBody>
          <a:bodyPr wrap="square" rtlCol="0">
            <a:spAutoFit/>
          </a:bodyPr>
          <a:lstStyle/>
          <a:p>
            <a:pPr algn="ctr"/>
            <a:r>
              <a:rPr lang="en-US" sz="2800" dirty="0">
                <a:solidFill>
                  <a:schemeClr val="accent4">
                    <a:lumMod val="20000"/>
                    <a:lumOff val="80000"/>
                  </a:schemeClr>
                </a:solidFill>
                <a:latin typeface="ACADEMY ENGRAVED LET PLAIN:1.0" panose="02000000000000000000" pitchFamily="2" charset="0"/>
                <a:ea typeface="Tahoma" panose="020B0604030504040204" pitchFamily="34" charset="0"/>
                <a:cs typeface="Al Nile" pitchFamily="2" charset="-78"/>
              </a:rPr>
              <a:t>HYDERABAD</a:t>
            </a:r>
            <a:endParaRPr lang="en-US" sz="2800" dirty="0">
              <a:solidFill>
                <a:schemeClr val="accent4">
                  <a:lumMod val="20000"/>
                  <a:lumOff val="80000"/>
                </a:schemeClr>
              </a:solidFill>
              <a:latin typeface="ACADEMY ENGRAVED LET PLAIN:1.0" panose="02000000000000000000" pitchFamily="2" charset="0"/>
              <a:ea typeface="Tahoma" panose="020B0604030504040204" pitchFamily="34" charset="0"/>
              <a:cs typeface="Al Nile" pitchFamily="2" charset="-78"/>
            </a:endParaRPr>
          </a:p>
        </p:txBody>
      </p:sp>
      <p:pic>
        <p:nvPicPr>
          <p:cNvPr id="36" name="Picture 35" descr="A city at night with lights&#10;&#10;Description automatically generated"/>
          <p:cNvPicPr>
            <a:picLocks noChangeAspect="1"/>
          </p:cNvPicPr>
          <p:nvPr/>
        </p:nvPicPr>
        <p:blipFill>
          <a:blip r:embed="rId5"/>
          <a:stretch>
            <a:fillRect/>
          </a:stretch>
        </p:blipFill>
        <p:spPr>
          <a:xfrm>
            <a:off x="9213064" y="2861216"/>
            <a:ext cx="2569533" cy="1918696"/>
          </a:xfrm>
          <a:prstGeom prst="rect">
            <a:avLst/>
          </a:prstGeom>
          <a:ln w="34925">
            <a:noFill/>
          </a:ln>
          <a:effectLst>
            <a:outerShdw blurRad="107950" dist="12700" dir="5400000" algn="ctr">
              <a:srgbClr val="000000"/>
            </a:outerShdw>
            <a:reflection blurRad="6350" stA="52000" endA="300" endPos="35000" dir="5400000" sy="-100000" algn="bl" rotWithShape="0"/>
          </a:effectLst>
          <a:scene3d>
            <a:camera prst="perspectiveLeft"/>
            <a:lightRig rig="soft" dir="t">
              <a:rot lat="0" lon="0" rev="0"/>
            </a:lightRig>
          </a:scene3d>
          <a:sp3d contourW="44450" prstMaterial="matte">
            <a:bevelT w="63500" h="63500" prst="artDeco"/>
            <a:contourClr>
              <a:srgbClr val="FFFFFF"/>
            </a:contourClr>
          </a:sp3d>
        </p:spPr>
      </p:pic>
      <p:sp>
        <p:nvSpPr>
          <p:cNvPr id="37" name="TextBox 36"/>
          <p:cNvSpPr txBox="1"/>
          <p:nvPr/>
        </p:nvSpPr>
        <p:spPr>
          <a:xfrm>
            <a:off x="9303682" y="5240574"/>
            <a:ext cx="2569533" cy="523220"/>
          </a:xfrm>
          <a:prstGeom prst="rect">
            <a:avLst/>
          </a:prstGeom>
          <a:noFill/>
        </p:spPr>
        <p:txBody>
          <a:bodyPr wrap="square" rtlCol="0">
            <a:spAutoFit/>
          </a:bodyPr>
          <a:lstStyle/>
          <a:p>
            <a:pPr algn="ctr"/>
            <a:r>
              <a:rPr lang="en-US" sz="2800" dirty="0">
                <a:solidFill>
                  <a:schemeClr val="accent4">
                    <a:lumMod val="20000"/>
                    <a:lumOff val="80000"/>
                  </a:schemeClr>
                </a:solidFill>
                <a:latin typeface="ACADEMY ENGRAVED LET PLAIN:1.0" panose="02000000000000000000" pitchFamily="2" charset="0"/>
                <a:ea typeface="Tahoma" panose="020B0604030504040204" pitchFamily="34" charset="0"/>
                <a:cs typeface="Al Nile" pitchFamily="2" charset="-78"/>
              </a:rPr>
              <a:t>BANGALORE</a:t>
            </a:r>
            <a:endParaRPr lang="en-US" sz="2800" dirty="0">
              <a:solidFill>
                <a:schemeClr val="accent4">
                  <a:lumMod val="20000"/>
                  <a:lumOff val="80000"/>
                </a:schemeClr>
              </a:solidFill>
              <a:latin typeface="ACADEMY ENGRAVED LET PLAIN:1.0" panose="02000000000000000000" pitchFamily="2" charset="0"/>
              <a:ea typeface="Tahoma" panose="020B0604030504040204" pitchFamily="34" charset="0"/>
              <a:cs typeface="Al Nile" pitchFamily="2" charset="-78"/>
            </a:endParaRPr>
          </a:p>
        </p:txBody>
      </p:sp>
    </p:spTree>
  </p:cSld>
  <p:clrMapOvr>
    <a:masterClrMapping/>
  </p:clrMapOvr>
  <mc:AlternateContent xmlns:mc="http://schemas.openxmlformats.org/markup-compatibility/2006">
    <mc:Choice xmlns:p14="http://schemas.microsoft.com/office/powerpoint/2010/main" Requires="p14">
      <p:transition spd="slow" p14:dur="2000" advTm="10203"/>
    </mc:Choice>
    <mc:Fallback>
      <p:transition spd="slow" advTm="10203"/>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4A2956"/>
        </a:solidFill>
        <a:effectLst/>
      </p:bgPr>
    </p:bg>
    <p:spTree>
      <p:nvGrpSpPr>
        <p:cNvPr id="1" name=""/>
        <p:cNvGrpSpPr/>
        <p:nvPr/>
      </p:nvGrpSpPr>
      <p:grpSpPr>
        <a:xfrm>
          <a:off x="0" y="0"/>
          <a:ext cx="0" cy="0"/>
          <a:chOff x="0" y="0"/>
          <a:chExt cx="0" cy="0"/>
        </a:xfrm>
      </p:grpSpPr>
      <p:sp useBgFill="1">
        <p:nvSpPr>
          <p:cNvPr id="8" name="Rectangle 7"/>
          <p:cNvSpPr/>
          <p:nvPr/>
        </p:nvSpPr>
        <p:spPr>
          <a:xfrm>
            <a:off x="3828885" y="408659"/>
            <a:ext cx="4534228" cy="622760"/>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ATLIQ GRANDS</a:t>
            </a:r>
            <a:endPar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10" name="Picture 9" descr="A logo with a black background&#10;&#10;Description automatically generated"/>
          <p:cNvPicPr>
            <a:picLocks noChangeAspect="1"/>
          </p:cNvPicPr>
          <p:nvPr/>
        </p:nvPicPr>
        <p:blipFill>
          <a:blip r:embed="rId1"/>
          <a:stretch>
            <a:fillRect/>
          </a:stretch>
        </p:blipFill>
        <p:spPr>
          <a:xfrm>
            <a:off x="3752151" y="235834"/>
            <a:ext cx="940882" cy="940882"/>
          </a:xfrm>
          <a:prstGeom prst="rect">
            <a:avLst/>
          </a:prstGeom>
        </p:spPr>
      </p:pic>
      <p:cxnSp>
        <p:nvCxnSpPr>
          <p:cNvPr id="17" name="Straight Connector 16"/>
          <p:cNvCxnSpPr/>
          <p:nvPr/>
        </p:nvCxnSpPr>
        <p:spPr>
          <a:xfrm>
            <a:off x="1449859" y="1853514"/>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A group of people sitting around a table&#10;&#10;Description automatically generated"/>
          <p:cNvPicPr>
            <a:picLocks noChangeAspect="1"/>
          </p:cNvPicPr>
          <p:nvPr/>
        </p:nvPicPr>
        <p:blipFill>
          <a:blip r:embed="rId2"/>
          <a:stretch>
            <a:fillRect/>
          </a:stretch>
        </p:blipFill>
        <p:spPr>
          <a:xfrm>
            <a:off x="571169" y="1681576"/>
            <a:ext cx="4383890" cy="2803927"/>
          </a:xfrm>
          <a:prstGeom prst="rect">
            <a:avLst/>
          </a:prstGeom>
        </p:spPr>
      </p:pic>
      <p:pic>
        <p:nvPicPr>
          <p:cNvPr id="5" name="Picture 4" descr="A pool with lounge chairs and a building in the background&#10;&#10;Description automatically generated"/>
          <p:cNvPicPr>
            <a:picLocks noChangeAspect="1"/>
          </p:cNvPicPr>
          <p:nvPr/>
        </p:nvPicPr>
        <p:blipFill>
          <a:blip r:embed="rId3"/>
          <a:stretch>
            <a:fillRect/>
          </a:stretch>
        </p:blipFill>
        <p:spPr>
          <a:xfrm>
            <a:off x="7232142" y="1681575"/>
            <a:ext cx="4383889" cy="2803927"/>
          </a:xfrm>
          <a:prstGeom prst="rect">
            <a:avLst/>
          </a:prstGeom>
        </p:spPr>
      </p:pic>
      <p:sp>
        <p:nvSpPr>
          <p:cNvPr id="6" name="TextBox 5"/>
          <p:cNvSpPr txBox="1"/>
          <p:nvPr/>
        </p:nvSpPr>
        <p:spPr>
          <a:xfrm>
            <a:off x="1502725" y="4621031"/>
            <a:ext cx="2520778" cy="369332"/>
          </a:xfrm>
          <a:prstGeom prst="rect">
            <a:avLst/>
          </a:prstGeom>
          <a:noFill/>
        </p:spPr>
        <p:txBody>
          <a:bodyPr wrap="square" rtlCol="0">
            <a:spAutoFit/>
          </a:bodyPr>
          <a:lstStyle/>
          <a:p>
            <a:pPr algn="ctr"/>
            <a:r>
              <a:rPr lang="en-US" dirty="0">
                <a:solidFill>
                  <a:schemeClr val="accent3">
                    <a:lumMod val="20000"/>
                    <a:lumOff val="80000"/>
                  </a:schemeClr>
                </a:solidFill>
                <a:latin typeface="ACADEMY ENGRAVED LET PLAIN:1.0" panose="02000000000000000000" pitchFamily="2" charset="0"/>
                <a:cs typeface="Apple Chancery" panose="03020702040506060504" pitchFamily="66" charset="-79"/>
              </a:rPr>
              <a:t>BUSINESS HOTEL</a:t>
            </a:r>
            <a:endParaRPr lang="en-US" dirty="0">
              <a:solidFill>
                <a:schemeClr val="accent3">
                  <a:lumMod val="20000"/>
                  <a:lumOff val="80000"/>
                </a:schemeClr>
              </a:solidFill>
              <a:latin typeface="ACADEMY ENGRAVED LET PLAIN:1.0" panose="02000000000000000000" pitchFamily="2" charset="0"/>
              <a:cs typeface="Apple Chancery" panose="03020702040506060504" pitchFamily="66" charset="-79"/>
            </a:endParaRPr>
          </a:p>
        </p:txBody>
      </p:sp>
      <p:sp>
        <p:nvSpPr>
          <p:cNvPr id="7" name="TextBox 6"/>
          <p:cNvSpPr txBox="1"/>
          <p:nvPr/>
        </p:nvSpPr>
        <p:spPr>
          <a:xfrm>
            <a:off x="7183054" y="4621031"/>
            <a:ext cx="4482063" cy="369332"/>
          </a:xfrm>
          <a:prstGeom prst="rect">
            <a:avLst/>
          </a:prstGeom>
          <a:noFill/>
        </p:spPr>
        <p:txBody>
          <a:bodyPr wrap="square" rtlCol="0">
            <a:spAutoFit/>
          </a:bodyPr>
          <a:lstStyle/>
          <a:p>
            <a:pPr algn="ctr"/>
            <a:r>
              <a:rPr lang="en-US" dirty="0">
                <a:solidFill>
                  <a:schemeClr val="accent3">
                    <a:lumMod val="20000"/>
                    <a:lumOff val="80000"/>
                  </a:schemeClr>
                </a:solidFill>
                <a:latin typeface="ACADEMY ENGRAVED LET PLAIN:1.0" panose="02000000000000000000" pitchFamily="2" charset="0"/>
                <a:cs typeface="Apple Chancery" panose="03020702040506060504" pitchFamily="66" charset="-79"/>
              </a:rPr>
              <a:t>LUXURY HOTEL</a:t>
            </a:r>
            <a:endParaRPr lang="en-US" dirty="0">
              <a:solidFill>
                <a:schemeClr val="accent3">
                  <a:lumMod val="20000"/>
                  <a:lumOff val="80000"/>
                </a:schemeClr>
              </a:solidFill>
              <a:latin typeface="ACADEMY ENGRAVED LET PLAIN:1.0" panose="02000000000000000000" pitchFamily="2" charset="0"/>
              <a:cs typeface="Apple Chancery" panose="03020702040506060504" pitchFamily="66" charset="-79"/>
            </a:endParaRPr>
          </a:p>
        </p:txBody>
      </p:sp>
    </p:spTree>
  </p:cSld>
  <p:clrMapOvr>
    <a:masterClrMapping/>
  </p:clrMapOvr>
  <mc:AlternateContent xmlns:mc="http://schemas.openxmlformats.org/markup-compatibility/2006">
    <mc:Choice xmlns:p14="http://schemas.microsoft.com/office/powerpoint/2010/main" Requires="p14">
      <p:transition spd="slow" p14:dur="2000" advTm="5933"/>
    </mc:Choice>
    <mc:Fallback>
      <p:transition spd="slow" advTm="5933"/>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4A2956"/>
        </a:solidFill>
        <a:effectLst/>
      </p:bgPr>
    </p:bg>
    <p:spTree>
      <p:nvGrpSpPr>
        <p:cNvPr id="1" name=""/>
        <p:cNvGrpSpPr/>
        <p:nvPr/>
      </p:nvGrpSpPr>
      <p:grpSpPr>
        <a:xfrm>
          <a:off x="0" y="0"/>
          <a:ext cx="0" cy="0"/>
          <a:chOff x="0" y="0"/>
          <a:chExt cx="0" cy="0"/>
        </a:xfrm>
      </p:grpSpPr>
      <p:sp>
        <p:nvSpPr>
          <p:cNvPr id="8" name="Rectangle 7"/>
          <p:cNvSpPr/>
          <p:nvPr/>
        </p:nvSpPr>
        <p:spPr>
          <a:xfrm>
            <a:off x="3828885" y="408659"/>
            <a:ext cx="4534228" cy="62276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ATLIQ GRANDS</a:t>
            </a:r>
            <a:endPar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10" name="Picture 9" descr="A logo with a black background&#10;&#10;Description automatically generated"/>
          <p:cNvPicPr>
            <a:picLocks noChangeAspect="1"/>
          </p:cNvPicPr>
          <p:nvPr/>
        </p:nvPicPr>
        <p:blipFill>
          <a:blip r:embed="rId1"/>
          <a:stretch>
            <a:fillRect/>
          </a:stretch>
        </p:blipFill>
        <p:spPr>
          <a:xfrm>
            <a:off x="3752151" y="235834"/>
            <a:ext cx="940882" cy="940882"/>
          </a:xfrm>
          <a:prstGeom prst="rect">
            <a:avLst/>
          </a:prstGeom>
        </p:spPr>
      </p:pic>
      <p:cxnSp>
        <p:nvCxnSpPr>
          <p:cNvPr id="17" name="Straight Connector 16"/>
          <p:cNvCxnSpPr/>
          <p:nvPr/>
        </p:nvCxnSpPr>
        <p:spPr>
          <a:xfrm>
            <a:off x="1449859" y="185351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77247" y="2154107"/>
            <a:ext cx="4482063" cy="297831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3200" dirty="0">
                <a:solidFill>
                  <a:schemeClr val="accent3">
                    <a:lumMod val="20000"/>
                    <a:lumOff val="80000"/>
                  </a:schemeClr>
                </a:solidFill>
                <a:latin typeface="ACADEMY ENGRAVED LET PLAIN:1.0" panose="02000000000000000000" pitchFamily="2" charset="0"/>
                <a:cs typeface="Apple Chancery" panose="03020702040506060504" pitchFamily="66" charset="-79"/>
              </a:rPr>
              <a:t>ELITE</a:t>
            </a:r>
            <a:endParaRPr lang="en-US" sz="3200" dirty="0">
              <a:solidFill>
                <a:schemeClr val="accent3">
                  <a:lumMod val="20000"/>
                  <a:lumOff val="80000"/>
                </a:schemeClr>
              </a:solidFill>
              <a:latin typeface="ACADEMY ENGRAVED LET PLAIN:1.0" panose="02000000000000000000" pitchFamily="2" charset="0"/>
              <a:cs typeface="Apple Chancery" panose="03020702040506060504" pitchFamily="66" charset="-79"/>
            </a:endParaRPr>
          </a:p>
          <a:p>
            <a:pPr marL="285750" indent="-285750">
              <a:lnSpc>
                <a:spcPct val="150000"/>
              </a:lnSpc>
              <a:buFont typeface="Wingdings" panose="05000000000000000000" pitchFamily="2" charset="2"/>
              <a:buChar char="Ø"/>
            </a:pPr>
            <a:r>
              <a:rPr lang="en-US" sz="3200" dirty="0">
                <a:solidFill>
                  <a:schemeClr val="accent3">
                    <a:lumMod val="20000"/>
                    <a:lumOff val="80000"/>
                  </a:schemeClr>
                </a:solidFill>
                <a:latin typeface="ACADEMY ENGRAVED LET PLAIN:1.0" panose="02000000000000000000" pitchFamily="2" charset="0"/>
                <a:cs typeface="Apple Chancery" panose="03020702040506060504" pitchFamily="66" charset="-79"/>
              </a:rPr>
              <a:t>PRESIDENTIAL</a:t>
            </a:r>
            <a:endParaRPr lang="en-US" sz="3200" dirty="0">
              <a:solidFill>
                <a:schemeClr val="accent3">
                  <a:lumMod val="20000"/>
                  <a:lumOff val="80000"/>
                </a:schemeClr>
              </a:solidFill>
              <a:latin typeface="ACADEMY ENGRAVED LET PLAIN:1.0" panose="02000000000000000000" pitchFamily="2" charset="0"/>
              <a:cs typeface="Apple Chancery" panose="03020702040506060504" pitchFamily="66" charset="-79"/>
            </a:endParaRPr>
          </a:p>
          <a:p>
            <a:pPr marL="285750" indent="-285750">
              <a:lnSpc>
                <a:spcPct val="150000"/>
              </a:lnSpc>
              <a:buFont typeface="Wingdings" panose="05000000000000000000" pitchFamily="2" charset="2"/>
              <a:buChar char="Ø"/>
            </a:pPr>
            <a:r>
              <a:rPr lang="en-US" sz="3200" dirty="0">
                <a:solidFill>
                  <a:schemeClr val="accent3">
                    <a:lumMod val="20000"/>
                    <a:lumOff val="80000"/>
                  </a:schemeClr>
                </a:solidFill>
                <a:latin typeface="ACADEMY ENGRAVED LET PLAIN:1.0" panose="02000000000000000000" pitchFamily="2" charset="0"/>
                <a:cs typeface="Apple Chancery" panose="03020702040506060504" pitchFamily="66" charset="-79"/>
              </a:rPr>
              <a:t>PREMIUM</a:t>
            </a:r>
            <a:endParaRPr lang="en-US" sz="3200" dirty="0">
              <a:solidFill>
                <a:schemeClr val="accent3">
                  <a:lumMod val="20000"/>
                  <a:lumOff val="80000"/>
                </a:schemeClr>
              </a:solidFill>
              <a:latin typeface="ACADEMY ENGRAVED LET PLAIN:1.0" panose="02000000000000000000" pitchFamily="2" charset="0"/>
              <a:cs typeface="Apple Chancery" panose="03020702040506060504" pitchFamily="66" charset="-79"/>
            </a:endParaRPr>
          </a:p>
          <a:p>
            <a:pPr marL="285750" indent="-285750">
              <a:lnSpc>
                <a:spcPct val="150000"/>
              </a:lnSpc>
              <a:buFont typeface="Wingdings" panose="05000000000000000000" pitchFamily="2" charset="2"/>
              <a:buChar char="Ø"/>
            </a:pPr>
            <a:r>
              <a:rPr lang="en-US" sz="3200" dirty="0">
                <a:solidFill>
                  <a:schemeClr val="accent3">
                    <a:lumMod val="20000"/>
                    <a:lumOff val="80000"/>
                  </a:schemeClr>
                </a:solidFill>
                <a:latin typeface="ACADEMY ENGRAVED LET PLAIN:1.0" panose="02000000000000000000" pitchFamily="2" charset="0"/>
                <a:cs typeface="Apple Chancery" panose="03020702040506060504" pitchFamily="66" charset="-79"/>
              </a:rPr>
              <a:t>STANDARD</a:t>
            </a:r>
            <a:endParaRPr lang="en-US" sz="3200" dirty="0">
              <a:solidFill>
                <a:schemeClr val="accent3">
                  <a:lumMod val="20000"/>
                  <a:lumOff val="80000"/>
                </a:schemeClr>
              </a:solidFill>
              <a:latin typeface="ACADEMY ENGRAVED LET PLAIN:1.0" panose="02000000000000000000" pitchFamily="2" charset="0"/>
              <a:cs typeface="Apple Chancery" panose="03020702040506060504" pitchFamily="66" charset="-79"/>
            </a:endParaRPr>
          </a:p>
        </p:txBody>
      </p:sp>
      <p:sp>
        <p:nvSpPr>
          <p:cNvPr id="2" name="TextBox 1"/>
          <p:cNvSpPr txBox="1"/>
          <p:nvPr/>
        </p:nvSpPr>
        <p:spPr>
          <a:xfrm>
            <a:off x="1090750" y="1238820"/>
            <a:ext cx="4993755" cy="707886"/>
          </a:xfrm>
          <a:prstGeom prst="rect">
            <a:avLst/>
          </a:prstGeom>
          <a:noFill/>
        </p:spPr>
        <p:txBody>
          <a:bodyPr wrap="square" rtlCol="0">
            <a:spAutoFit/>
          </a:bodyPr>
          <a:lstStyle/>
          <a:p>
            <a:r>
              <a:rPr lang="en-US" sz="4000" b="1" i="1" u="sng" dirty="0">
                <a:solidFill>
                  <a:schemeClr val="accent3">
                    <a:lumMod val="20000"/>
                    <a:lumOff val="80000"/>
                  </a:schemeClr>
                </a:solidFill>
              </a:rPr>
              <a:t>ROOM CLASS</a:t>
            </a:r>
            <a:endParaRPr lang="en-US" sz="4000" b="1" i="1" u="sng" dirty="0">
              <a:solidFill>
                <a:schemeClr val="accent3">
                  <a:lumMod val="20000"/>
                  <a:lumOff val="80000"/>
                </a:schemeClr>
              </a:solidFill>
            </a:endParaRPr>
          </a:p>
        </p:txBody>
      </p:sp>
      <p:pic>
        <p:nvPicPr>
          <p:cNvPr id="9" name="Picture 8" descr="A room with a large bed and a window&#10;&#10;Description automatically generated"/>
          <p:cNvPicPr>
            <a:picLocks noChangeAspect="1"/>
          </p:cNvPicPr>
          <p:nvPr/>
        </p:nvPicPr>
        <p:blipFill>
          <a:blip r:embed="rId2"/>
          <a:stretch>
            <a:fillRect/>
          </a:stretch>
        </p:blipFill>
        <p:spPr>
          <a:xfrm>
            <a:off x="4967418" y="1238820"/>
            <a:ext cx="5696464" cy="4281829"/>
          </a:xfrm>
          <a:prstGeom prst="rect">
            <a:avLst/>
          </a:prstGeom>
          <a:ln>
            <a:noFill/>
          </a:ln>
          <a:effectLst>
            <a:glow rad="139700">
              <a:schemeClr val="accent3">
                <a:satMod val="175000"/>
                <a:alpha val="40000"/>
              </a:schemeClr>
            </a:glow>
            <a:outerShdw blurRad="184150" dist="241300" dir="11520000" sx="110000" sy="110000" algn="ctr">
              <a:srgbClr val="000000">
                <a:alpha val="18000"/>
              </a:srgbClr>
            </a:outerShdw>
          </a:effectLst>
          <a:scene3d>
            <a:camera prst="perspectiveFront" fov="5100000">
              <a:rot lat="0" lon="900001" rev="0"/>
            </a:camera>
            <a:lightRig rig="flood" dir="t">
              <a:rot lat="0" lon="0" rev="13800000"/>
            </a:lightRig>
          </a:scene3d>
          <a:sp3d extrusionH="107950" prstMaterial="plastic">
            <a:bevelT w="82550" h="63500" prst="divot"/>
            <a:bevelB/>
          </a:sp3d>
        </p:spPr>
      </p:pic>
    </p:spTree>
  </p:cSld>
  <p:clrMapOvr>
    <a:masterClrMapping/>
  </p:clrMapOvr>
  <mc:AlternateContent xmlns:mc="http://schemas.openxmlformats.org/markup-compatibility/2006">
    <mc:Choice xmlns:p14="http://schemas.microsoft.com/office/powerpoint/2010/main" Requires="p14">
      <p:transition spd="slow" p14:dur="2000" advTm="13739"/>
    </mc:Choice>
    <mc:Fallback>
      <p:transition spd="slow" advTm="1373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5" name="Group 64"/>
          <p:cNvGrpSpPr>
            <a:grpSpLocks noGrp="1" noRot="1" noChangeAspect="1" noMove="1" noResize="1" noUngrp="1"/>
          </p:cNvGrpSpPr>
          <p:nvPr/>
        </p:nvGrpSpPr>
        <p:grpSpPr>
          <a:xfrm>
            <a:off x="0" y="0"/>
            <a:ext cx="12192000" cy="6858000"/>
            <a:chOff x="0" y="0"/>
            <a:chExt cx="12192000" cy="6858000"/>
          </a:xfrm>
        </p:grpSpPr>
        <p:sp>
          <p:nvSpPr>
            <p:cNvPr id="66" name="Rectangle 65"/>
            <p:cNvSpPr/>
            <p:nvPr/>
          </p:nvSpPr>
          <p:spPr>
            <a:xfrm>
              <a:off x="0" y="0"/>
              <a:ext cx="12192000" cy="6858000"/>
            </a:xfrm>
            <a:prstGeom prst="rect">
              <a:avLst/>
            </a:prstGeom>
            <a:blipFill>
              <a:blip r:embed="rId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7" name="Oval 6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8" name="Oval 6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9" name="Oval 6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0" name="Oval 6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 name="Oval 7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2"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73"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7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76" name="Rectangle 75"/>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8" name="Rectangle 7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80" name="Freeform 5"/>
          <p:cNvSpPr>
            <a:spLocks noGrp="1" noRot="1" noChangeAspect="1" noMove="1" noResize="1" noEditPoints="1" noAdjustHandles="1" noChangeArrowheads="1" noChangeShapeType="1" noTextEdit="1"/>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82" name="Freeform: Shape 81"/>
          <p:cNvSpPr>
            <a:spLocks noGrp="1" noRot="1" noChangeAspect="1" noMove="1" noResize="1" noEditPoints="1" noAdjustHandles="1" noChangeArrowheads="1" noChangeShapeType="1" noTextEdit="1"/>
          </p:cNvSpPr>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84" name="Freeform 5"/>
          <p:cNvSpPr>
            <a:spLocks noGrp="1" noRot="1" noChangeAspect="1" noMove="1" noResize="1" noEditPoints="1" noAdjustHandles="1" noChangeArrowheads="1" noChangeShapeType="1" noTextEdit="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14" name="TextBox 13"/>
          <p:cNvSpPr txBox="1"/>
          <p:nvPr/>
        </p:nvSpPr>
        <p:spPr>
          <a:xfrm>
            <a:off x="639098" y="629265"/>
            <a:ext cx="5132438" cy="1622322"/>
          </a:xfrm>
          <a:prstGeom prst="rect">
            <a:avLst/>
          </a:prstGeom>
        </p:spPr>
        <p:txBody>
          <a:bodyPr vert="horz" lIns="91440" tIns="45720" rIns="91440" bIns="45720" rtlCol="0" anchor="ctr">
            <a:normAutofit/>
          </a:bodyPr>
          <a:lstStyle/>
          <a:p>
            <a:pPr>
              <a:spcBef>
                <a:spcPct val="0"/>
              </a:spcBef>
              <a:spcAft>
                <a:spcPts val="600"/>
              </a:spcAft>
            </a:pPr>
            <a:r>
              <a:rPr lang="en-US" sz="3600" b="1" i="0" u="sng" kern="1200">
                <a:solidFill>
                  <a:srgbClr val="EBEBEB"/>
                </a:solidFill>
                <a:latin typeface="SimSun" panose="02010600030101010101" pitchFamily="2" charset="-122"/>
                <a:ea typeface="SimSun" panose="02010600030101010101" pitchFamily="2" charset="-122"/>
                <a:cs typeface="+mj-cs"/>
              </a:rPr>
              <a:t>PROBLEM STATEMENT</a:t>
            </a:r>
            <a:endParaRPr lang="en-US" sz="3600" b="1" i="0" u="sng" kern="1200">
              <a:solidFill>
                <a:srgbClr val="EBEBEB"/>
              </a:solidFill>
              <a:latin typeface="SimSun" panose="02010600030101010101" pitchFamily="2" charset="-122"/>
              <a:ea typeface="SimSun" panose="02010600030101010101" pitchFamily="2" charset="-122"/>
              <a:cs typeface="+mj-cs"/>
            </a:endParaRPr>
          </a:p>
        </p:txBody>
      </p:sp>
      <p:pic>
        <p:nvPicPr>
          <p:cNvPr id="4" name="Picture 3" descr="A person sitting at a desk with a pencil and papers&#10;&#10;Description automatically generated"/>
          <p:cNvPicPr>
            <a:picLocks noChangeAspect="1"/>
          </p:cNvPicPr>
          <p:nvPr/>
        </p:nvPicPr>
        <p:blipFill>
          <a:blip r:embed="rId2"/>
          <a:srcRect l="1227" t="-439" r="38762" b="7385"/>
          <a:stretch>
            <a:fillRect/>
          </a:stretch>
        </p:blipFill>
        <p:spPr>
          <a:xfrm>
            <a:off x="6714836" y="749983"/>
            <a:ext cx="4828707" cy="5375614"/>
          </a:xfrm>
          <a:prstGeom prst="rect">
            <a:avLst/>
          </a:prstGeom>
        </p:spPr>
      </p:pic>
      <p:sp>
        <p:nvSpPr>
          <p:cNvPr id="86" name="Rectangle 85"/>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p:cNvSpPr txBox="1"/>
          <p:nvPr/>
        </p:nvSpPr>
        <p:spPr>
          <a:xfrm>
            <a:off x="638810" y="1866900"/>
            <a:ext cx="5356225" cy="4363720"/>
          </a:xfrm>
          <a:prstGeom prst="rect">
            <a:avLst/>
          </a:prstGeom>
        </p:spPr>
        <p:txBody>
          <a:bodyPr vert="horz" lIns="91440" tIns="45720" rIns="91440" bIns="45720" rtlCol="0" anchor="ctr">
            <a:normAutofit/>
          </a:bodyPr>
          <a:lstStyle/>
          <a:p>
            <a:pPr algn="just">
              <a:lnSpc>
                <a:spcPct val="90000"/>
              </a:lnSpc>
              <a:spcBef>
                <a:spcPts val="1000"/>
              </a:spcBef>
              <a:buClr>
                <a:schemeClr val="accent1"/>
              </a:buClr>
              <a:buSzPct val="80000"/>
              <a:buFont typeface="Wingdings 3" charset="2"/>
              <a:buChar char=""/>
            </a:pPr>
            <a:r>
              <a:rPr lang="en-US" dirty="0">
                <a:solidFill>
                  <a:srgbClr val="FFFFFF"/>
                </a:solidFill>
                <a:latin typeface="SimSun" panose="02010600030101010101" pitchFamily="2" charset="-122"/>
                <a:ea typeface="SimSun" panose="02010600030101010101" pitchFamily="2" charset="-122"/>
              </a:rPr>
              <a:t>AtliQ Grands, a renowned player in India’s luxury and business hotel industry for over two decades, is currently facing a significant challenge. Despite their longstanding presence, they are experiencing a decline in both market share and revenue, driven by increasing competition and internal management decisions. To reverse this trend, they aim to leverage business and data intelligence. Without an in-house team, AtliQ Grands plans to hire a third-party service provider to gain insights from their historical data and drive informed strategies.</a:t>
            </a:r>
            <a:endParaRPr lang="en-US" dirty="0">
              <a:solidFill>
                <a:srgbClr val="FFFFFF"/>
              </a:solidFill>
              <a:latin typeface="SimSun" panose="02010600030101010101" pitchFamily="2" charset="-122"/>
              <a:ea typeface="SimSun" panose="02010600030101010101" pitchFamily="2" charset="-122"/>
            </a:endParaRPr>
          </a:p>
        </p:txBody>
      </p:sp>
      <p:cxnSp>
        <p:nvCxnSpPr>
          <p:cNvPr id="17" name="Straight Connector 16"/>
          <p:cNvCxnSpPr/>
          <p:nvPr/>
        </p:nvCxnSpPr>
        <p:spPr>
          <a:xfrm>
            <a:off x="1449859" y="185351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836876" y="321276"/>
            <a:ext cx="184731" cy="369332"/>
          </a:xfrm>
          <a:prstGeom prst="rect">
            <a:avLst/>
          </a:prstGeom>
          <a:noFill/>
        </p:spPr>
        <p:txBody>
          <a:bodyPr wrap="none" rtlCol="0">
            <a:spAutoFit/>
          </a:bodyPr>
          <a:lstStyle/>
          <a:p>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0126"/>
    </mc:Choice>
    <mc:Fallback>
      <p:transition spd="slow" advTm="60126"/>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4A2956"/>
        </a:solidFill>
        <a:effectLst/>
      </p:bgPr>
    </p:bg>
    <p:spTree>
      <p:nvGrpSpPr>
        <p:cNvPr id="1" name=""/>
        <p:cNvGrpSpPr/>
        <p:nvPr/>
      </p:nvGrpSpPr>
      <p:grpSpPr>
        <a:xfrm>
          <a:off x="0" y="0"/>
          <a:ext cx="0" cy="0"/>
          <a:chOff x="0" y="0"/>
          <a:chExt cx="0" cy="0"/>
        </a:xfrm>
      </p:grpSpPr>
      <p:cxnSp>
        <p:nvCxnSpPr>
          <p:cNvPr id="17" name="Straight Connector 16"/>
          <p:cNvCxnSpPr/>
          <p:nvPr/>
        </p:nvCxnSpPr>
        <p:spPr>
          <a:xfrm>
            <a:off x="1449859" y="185351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53761" y="1186247"/>
            <a:ext cx="10043160" cy="5492750"/>
          </a:xfrm>
          <a:prstGeom prst="rect">
            <a:avLst/>
          </a:prstGeom>
          <a:noFill/>
        </p:spPr>
        <p:txBody>
          <a:bodyPr wrap="none" rtlCol="0">
            <a:spAutoFit/>
          </a:bodyPr>
          <a:lstStyle/>
          <a:p>
            <a:pPr>
              <a:lnSpc>
                <a:spcPct val="150000"/>
              </a:lnSpc>
              <a:buFont typeface="+mj-lt"/>
              <a:buAutoNum type="arabicPeriod"/>
            </a:pPr>
            <a:r>
              <a:rPr lang="en-IN" b="1" dirty="0">
                <a:solidFill>
                  <a:schemeClr val="accent2">
                    <a:lumMod val="20000"/>
                    <a:lumOff val="80000"/>
                  </a:schemeClr>
                </a:solidFill>
                <a:latin typeface="SimSun" panose="02010600030101010101" pitchFamily="2" charset="-122"/>
                <a:ea typeface="SimSun" panose="02010600030101010101" pitchFamily="2" charset="-122"/>
              </a:rPr>
              <a:t>Revenue</a:t>
            </a:r>
            <a:r>
              <a:rPr lang="en-IN" dirty="0">
                <a:solidFill>
                  <a:schemeClr val="accent2">
                    <a:lumMod val="20000"/>
                    <a:lumOff val="80000"/>
                  </a:schemeClr>
                </a:solidFill>
                <a:latin typeface="SimSun" panose="02010600030101010101" pitchFamily="2" charset="-122"/>
                <a:ea typeface="SimSun" panose="02010600030101010101" pitchFamily="2" charset="-122"/>
              </a:rPr>
              <a:t>: Total revenue realized from bookings.</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a:lnSpc>
                <a:spcPct val="150000"/>
              </a:lnSpc>
              <a:buFont typeface="+mj-lt"/>
              <a:buAutoNum type="arabicPeriod"/>
            </a:pPr>
            <a:r>
              <a:rPr lang="en-IN" b="1" dirty="0">
                <a:solidFill>
                  <a:schemeClr val="accent2">
                    <a:lumMod val="20000"/>
                    <a:lumOff val="80000"/>
                  </a:schemeClr>
                </a:solidFill>
                <a:latin typeface="SimSun" panose="02010600030101010101" pitchFamily="2" charset="-122"/>
                <a:ea typeface="SimSun" panose="02010600030101010101" pitchFamily="2" charset="-122"/>
              </a:rPr>
              <a:t>Total Bookings</a:t>
            </a:r>
            <a:r>
              <a:rPr lang="en-IN" dirty="0">
                <a:solidFill>
                  <a:schemeClr val="accent2">
                    <a:lumMod val="20000"/>
                    <a:lumOff val="80000"/>
                  </a:schemeClr>
                </a:solidFill>
                <a:latin typeface="SimSun" panose="02010600030101010101" pitchFamily="2" charset="-122"/>
                <a:ea typeface="SimSun" panose="02010600030101010101" pitchFamily="2" charset="-122"/>
              </a:rPr>
              <a:t>: Count of total bookings made across all hotels.</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a:lnSpc>
                <a:spcPct val="150000"/>
              </a:lnSpc>
              <a:buFont typeface="+mj-lt"/>
              <a:buAutoNum type="arabicPeriod"/>
            </a:pPr>
            <a:r>
              <a:rPr lang="en-IN" b="1" dirty="0">
                <a:solidFill>
                  <a:schemeClr val="accent2">
                    <a:lumMod val="20000"/>
                    <a:lumOff val="80000"/>
                  </a:schemeClr>
                </a:solidFill>
                <a:latin typeface="SimSun" panose="02010600030101010101" pitchFamily="2" charset="-122"/>
                <a:ea typeface="SimSun" panose="02010600030101010101" pitchFamily="2" charset="-122"/>
              </a:rPr>
              <a:t>Total Capacity</a:t>
            </a:r>
            <a:r>
              <a:rPr lang="en-IN" dirty="0">
                <a:solidFill>
                  <a:schemeClr val="accent2">
                    <a:lumMod val="20000"/>
                    <a:lumOff val="80000"/>
                  </a:schemeClr>
                </a:solidFill>
                <a:latin typeface="SimSun" panose="02010600030101010101" pitchFamily="2" charset="-122"/>
                <a:ea typeface="SimSun" panose="02010600030101010101" pitchFamily="2" charset="-122"/>
              </a:rPr>
              <a:t>: Total number of rooms available across all hotels.</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a:lnSpc>
                <a:spcPct val="150000"/>
              </a:lnSpc>
              <a:buFont typeface="+mj-lt"/>
              <a:buAutoNum type="arabicPeriod"/>
            </a:pPr>
            <a:r>
              <a:rPr lang="en-IN" b="1" dirty="0">
                <a:solidFill>
                  <a:schemeClr val="accent2">
                    <a:lumMod val="20000"/>
                    <a:lumOff val="80000"/>
                  </a:schemeClr>
                </a:solidFill>
                <a:latin typeface="SimSun" panose="02010600030101010101" pitchFamily="2" charset="-122"/>
                <a:ea typeface="SimSun" panose="02010600030101010101" pitchFamily="2" charset="-122"/>
              </a:rPr>
              <a:t>Total Successful Bookings</a:t>
            </a:r>
            <a:r>
              <a:rPr lang="en-IN" dirty="0">
                <a:solidFill>
                  <a:schemeClr val="accent2">
                    <a:lumMod val="20000"/>
                    <a:lumOff val="80000"/>
                  </a:schemeClr>
                </a:solidFill>
                <a:latin typeface="SimSun" panose="02010600030101010101" pitchFamily="2" charset="-122"/>
                <a:ea typeface="SimSun" panose="02010600030101010101" pitchFamily="2" charset="-122"/>
              </a:rPr>
              <a:t>: Total number of successful bookings.</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a:lnSpc>
                <a:spcPct val="150000"/>
              </a:lnSpc>
              <a:buFont typeface="+mj-lt"/>
              <a:buAutoNum type="arabicPeriod"/>
            </a:pPr>
            <a:r>
              <a:rPr lang="en-IN" b="1" dirty="0">
                <a:solidFill>
                  <a:schemeClr val="accent2">
                    <a:lumMod val="20000"/>
                    <a:lumOff val="80000"/>
                  </a:schemeClr>
                </a:solidFill>
                <a:latin typeface="SimSun" panose="02010600030101010101" pitchFamily="2" charset="-122"/>
                <a:ea typeface="SimSun" panose="02010600030101010101" pitchFamily="2" charset="-122"/>
              </a:rPr>
              <a:t>Occupancy %</a:t>
            </a:r>
            <a:r>
              <a:rPr lang="en-IN" dirty="0">
                <a:solidFill>
                  <a:schemeClr val="accent2">
                    <a:lumMod val="20000"/>
                    <a:lumOff val="80000"/>
                  </a:schemeClr>
                </a:solidFill>
                <a:latin typeface="SimSun" panose="02010600030101010101" pitchFamily="2" charset="-122"/>
                <a:ea typeface="SimSun" panose="02010600030101010101" pitchFamily="2" charset="-122"/>
              </a:rPr>
              <a:t>: Percentage of rooms occupied compared to the total capacity.</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a:lnSpc>
                <a:spcPct val="150000"/>
              </a:lnSpc>
              <a:buFont typeface="+mj-lt"/>
              <a:buAutoNum type="arabicPeriod"/>
            </a:pPr>
            <a:r>
              <a:rPr lang="en-IN" b="1" dirty="0">
                <a:solidFill>
                  <a:schemeClr val="accent2">
                    <a:lumMod val="20000"/>
                    <a:lumOff val="80000"/>
                  </a:schemeClr>
                </a:solidFill>
                <a:latin typeface="SimSun" panose="02010600030101010101" pitchFamily="2" charset="-122"/>
                <a:ea typeface="SimSun" panose="02010600030101010101" pitchFamily="2" charset="-122"/>
              </a:rPr>
              <a:t>Average Rating</a:t>
            </a:r>
            <a:r>
              <a:rPr lang="en-IN" dirty="0">
                <a:solidFill>
                  <a:schemeClr val="accent2">
                    <a:lumMod val="20000"/>
                    <a:lumOff val="80000"/>
                  </a:schemeClr>
                </a:solidFill>
                <a:latin typeface="SimSun" panose="02010600030101010101" pitchFamily="2" charset="-122"/>
                <a:ea typeface="SimSun" panose="02010600030101010101" pitchFamily="2" charset="-122"/>
              </a:rPr>
              <a:t>: Average customer rating for the hotels.</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a:lnSpc>
                <a:spcPct val="150000"/>
              </a:lnSpc>
              <a:buFont typeface="+mj-lt"/>
              <a:buAutoNum type="arabicPeriod"/>
            </a:pPr>
            <a:r>
              <a:rPr lang="en-IN" b="1" dirty="0">
                <a:solidFill>
                  <a:schemeClr val="accent2">
                    <a:lumMod val="20000"/>
                    <a:lumOff val="80000"/>
                  </a:schemeClr>
                </a:solidFill>
                <a:latin typeface="SimSun" panose="02010600030101010101" pitchFamily="2" charset="-122"/>
                <a:ea typeface="SimSun" panose="02010600030101010101" pitchFamily="2" charset="-122"/>
              </a:rPr>
              <a:t>No. of Days</a:t>
            </a:r>
            <a:r>
              <a:rPr lang="en-IN" dirty="0">
                <a:solidFill>
                  <a:schemeClr val="accent2">
                    <a:lumMod val="20000"/>
                    <a:lumOff val="80000"/>
                  </a:schemeClr>
                </a:solidFill>
                <a:latin typeface="SimSun" panose="02010600030101010101" pitchFamily="2" charset="-122"/>
                <a:ea typeface="SimSun" panose="02010600030101010101" pitchFamily="2" charset="-122"/>
              </a:rPr>
              <a:t>: Total number of days for which data is available.</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a:lnSpc>
                <a:spcPct val="150000"/>
              </a:lnSpc>
              <a:buFont typeface="+mj-lt"/>
              <a:buAutoNum type="arabicPeriod"/>
            </a:pPr>
            <a:r>
              <a:rPr lang="en-IN" b="1" dirty="0">
                <a:solidFill>
                  <a:schemeClr val="accent2">
                    <a:lumMod val="20000"/>
                    <a:lumOff val="80000"/>
                  </a:schemeClr>
                </a:solidFill>
                <a:latin typeface="SimSun" panose="02010600030101010101" pitchFamily="2" charset="-122"/>
                <a:ea typeface="SimSun" panose="02010600030101010101" pitchFamily="2" charset="-122"/>
              </a:rPr>
              <a:t>Total Cancelled Bookings</a:t>
            </a:r>
            <a:r>
              <a:rPr lang="en-IN" dirty="0">
                <a:solidFill>
                  <a:schemeClr val="accent2">
                    <a:lumMod val="20000"/>
                    <a:lumOff val="80000"/>
                  </a:schemeClr>
                </a:solidFill>
                <a:latin typeface="SimSun" panose="02010600030101010101" pitchFamily="2" charset="-122"/>
                <a:ea typeface="SimSun" panose="02010600030101010101" pitchFamily="2" charset="-122"/>
              </a:rPr>
              <a:t>: Total number of cancelled bookings.</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a:lnSpc>
                <a:spcPct val="150000"/>
              </a:lnSpc>
              <a:buFont typeface="+mj-lt"/>
              <a:buAutoNum type="arabicPeriod"/>
            </a:pPr>
            <a:r>
              <a:rPr lang="en-IN" b="1" dirty="0">
                <a:solidFill>
                  <a:schemeClr val="accent2">
                    <a:lumMod val="20000"/>
                    <a:lumOff val="80000"/>
                  </a:schemeClr>
                </a:solidFill>
                <a:latin typeface="SimSun" panose="02010600030101010101" pitchFamily="2" charset="-122"/>
                <a:ea typeface="SimSun" panose="02010600030101010101" pitchFamily="2" charset="-122"/>
              </a:rPr>
              <a:t>Cancellation %</a:t>
            </a:r>
            <a:r>
              <a:rPr lang="en-IN" dirty="0">
                <a:solidFill>
                  <a:schemeClr val="accent2">
                    <a:lumMod val="20000"/>
                    <a:lumOff val="80000"/>
                  </a:schemeClr>
                </a:solidFill>
                <a:latin typeface="SimSun" panose="02010600030101010101" pitchFamily="2" charset="-122"/>
                <a:ea typeface="SimSun" panose="02010600030101010101" pitchFamily="2" charset="-122"/>
              </a:rPr>
              <a:t>: Percentage of bookings that were cancelled.</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a:lnSpc>
                <a:spcPct val="150000"/>
              </a:lnSpc>
              <a:buFont typeface="+mj-lt"/>
              <a:buAutoNum type="arabicPeriod"/>
            </a:pPr>
            <a:r>
              <a:rPr lang="en-IN" b="1" dirty="0">
                <a:solidFill>
                  <a:schemeClr val="accent2">
                    <a:lumMod val="20000"/>
                    <a:lumOff val="80000"/>
                  </a:schemeClr>
                </a:solidFill>
                <a:latin typeface="SimSun" panose="02010600030101010101" pitchFamily="2" charset="-122"/>
                <a:ea typeface="SimSun" panose="02010600030101010101" pitchFamily="2" charset="-122"/>
              </a:rPr>
              <a:t>Total Checked Out</a:t>
            </a:r>
            <a:r>
              <a:rPr lang="en-IN" dirty="0">
                <a:solidFill>
                  <a:schemeClr val="accent2">
                    <a:lumMod val="20000"/>
                    <a:lumOff val="80000"/>
                  </a:schemeClr>
                </a:solidFill>
                <a:latin typeface="SimSun" panose="02010600030101010101" pitchFamily="2" charset="-122"/>
                <a:ea typeface="SimSun" panose="02010600030101010101" pitchFamily="2" charset="-122"/>
              </a:rPr>
              <a:t>: Total number of successful check-outs.</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a:lnSpc>
                <a:spcPct val="150000"/>
              </a:lnSpc>
              <a:buFont typeface="+mj-lt"/>
              <a:buAutoNum type="arabicPeriod"/>
            </a:pPr>
            <a:r>
              <a:rPr lang="en-IN" b="1" dirty="0">
                <a:solidFill>
                  <a:schemeClr val="accent2">
                    <a:lumMod val="20000"/>
                    <a:lumOff val="80000"/>
                  </a:schemeClr>
                </a:solidFill>
                <a:latin typeface="SimSun" panose="02010600030101010101" pitchFamily="2" charset="-122"/>
                <a:ea typeface="SimSun" panose="02010600030101010101" pitchFamily="2" charset="-122"/>
              </a:rPr>
              <a:t>Total No Show Bookings</a:t>
            </a:r>
            <a:r>
              <a:rPr lang="en-IN" dirty="0">
                <a:solidFill>
                  <a:schemeClr val="accent2">
                    <a:lumMod val="20000"/>
                    <a:lumOff val="80000"/>
                  </a:schemeClr>
                </a:solidFill>
                <a:latin typeface="SimSun" panose="02010600030101010101" pitchFamily="2" charset="-122"/>
                <a:ea typeface="SimSun" panose="02010600030101010101" pitchFamily="2" charset="-122"/>
              </a:rPr>
              <a:t>: Total bookings where customers did not show up.</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a:lnSpc>
                <a:spcPct val="150000"/>
              </a:lnSpc>
              <a:buFont typeface="+mj-lt"/>
              <a:buAutoNum type="arabicPeriod"/>
            </a:pPr>
            <a:r>
              <a:rPr lang="en-IN" b="1" dirty="0">
                <a:solidFill>
                  <a:schemeClr val="accent2">
                    <a:lumMod val="20000"/>
                    <a:lumOff val="80000"/>
                  </a:schemeClr>
                </a:solidFill>
                <a:latin typeface="SimSun" panose="02010600030101010101" pitchFamily="2" charset="-122"/>
                <a:ea typeface="SimSun" panose="02010600030101010101" pitchFamily="2" charset="-122"/>
              </a:rPr>
              <a:t>No Show Rate %</a:t>
            </a:r>
            <a:r>
              <a:rPr lang="en-IN" dirty="0">
                <a:solidFill>
                  <a:schemeClr val="accent2">
                    <a:lumMod val="20000"/>
                    <a:lumOff val="80000"/>
                  </a:schemeClr>
                </a:solidFill>
                <a:latin typeface="SimSun" panose="02010600030101010101" pitchFamily="2" charset="-122"/>
                <a:ea typeface="SimSun" panose="02010600030101010101" pitchFamily="2" charset="-122"/>
              </a:rPr>
              <a:t>: Percentage of no-show bookings relative to the total bookings.</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a:lnSpc>
                <a:spcPct val="150000"/>
              </a:lnSpc>
              <a:buFont typeface="+mj-lt"/>
              <a:buAutoNum type="arabicPeriod"/>
            </a:pPr>
            <a:r>
              <a:rPr lang="en-IN" b="1" dirty="0">
                <a:solidFill>
                  <a:schemeClr val="accent2">
                    <a:lumMod val="20000"/>
                    <a:lumOff val="80000"/>
                  </a:schemeClr>
                </a:solidFill>
                <a:latin typeface="SimSun" panose="02010600030101010101" pitchFamily="2" charset="-122"/>
                <a:ea typeface="SimSun" panose="02010600030101010101" pitchFamily="2" charset="-122"/>
              </a:rPr>
              <a:t>Booking % by Platform</a:t>
            </a:r>
            <a:r>
              <a:rPr lang="en-IN" dirty="0">
                <a:solidFill>
                  <a:schemeClr val="accent2">
                    <a:lumMod val="20000"/>
                    <a:lumOff val="80000"/>
                  </a:schemeClr>
                </a:solidFill>
                <a:latin typeface="SimSun" panose="02010600030101010101" pitchFamily="2" charset="-122"/>
                <a:ea typeface="SimSun" panose="02010600030101010101" pitchFamily="2" charset="-122"/>
              </a:rPr>
              <a:t>: Distribution of bookings across different booking platforms.</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p:txBody>
      </p:sp>
      <p:sp>
        <p:nvSpPr>
          <p:cNvPr id="4" name="TextBox 3"/>
          <p:cNvSpPr txBox="1"/>
          <p:nvPr/>
        </p:nvSpPr>
        <p:spPr>
          <a:xfrm>
            <a:off x="626741" y="280406"/>
            <a:ext cx="9938286" cy="1260389"/>
          </a:xfrm>
          <a:prstGeom prst="rect">
            <a:avLst/>
          </a:prstGeom>
        </p:spPr>
        <p:txBody>
          <a:bodyPr vert="horz" lIns="91440" tIns="45720" rIns="91440" bIns="45720" rtlCol="0" anchor="ctr">
            <a:normAutofit/>
          </a:bodyPr>
          <a:lstStyle/>
          <a:p>
            <a:pPr>
              <a:spcBef>
                <a:spcPct val="0"/>
              </a:spcBef>
              <a:spcAft>
                <a:spcPts val="600"/>
              </a:spcAft>
            </a:pPr>
            <a:r>
              <a:rPr lang="en-US" sz="3600" b="1" u="sng" dirty="0">
                <a:solidFill>
                  <a:schemeClr val="accent3">
                    <a:lumMod val="20000"/>
                    <a:lumOff val="80000"/>
                  </a:schemeClr>
                </a:solidFill>
                <a:latin typeface="SimSun" panose="02010600030101010101" pitchFamily="2" charset="-122"/>
                <a:ea typeface="SimSun" panose="02010600030101010101" pitchFamily="2" charset="-122"/>
                <a:cs typeface="+mj-cs"/>
              </a:rPr>
              <a:t>UNDERSTANDING IMPORTANT TERMS</a:t>
            </a:r>
            <a:endParaRPr lang="en-US" sz="3600" b="1" u="sng" dirty="0">
              <a:solidFill>
                <a:schemeClr val="accent3">
                  <a:lumMod val="20000"/>
                  <a:lumOff val="80000"/>
                </a:schemeClr>
              </a:solidFill>
              <a:latin typeface="SimSun" panose="02010600030101010101" pitchFamily="2" charset="-122"/>
              <a:ea typeface="SimSun" panose="02010600030101010101" pitchFamily="2" charset="-122"/>
              <a:cs typeface="+mj-cs"/>
            </a:endParaRPr>
          </a:p>
        </p:txBody>
      </p:sp>
    </p:spTree>
  </p:cSld>
  <p:clrMapOvr>
    <a:masterClrMapping/>
  </p:clrMapOvr>
  <mc:AlternateContent xmlns:mc="http://schemas.openxmlformats.org/markup-compatibility/2006">
    <mc:Choice xmlns:p14="http://schemas.microsoft.com/office/powerpoint/2010/main" Requires="p14">
      <p:transition spd="slow" p14:dur="2000" advTm="147992"/>
    </mc:Choice>
    <mc:Fallback>
      <p:transition spd="slow" advTm="147992"/>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4A2956"/>
        </a:solidFill>
        <a:effectLst/>
      </p:bgPr>
    </p:bg>
    <p:spTree>
      <p:nvGrpSpPr>
        <p:cNvPr id="1" name=""/>
        <p:cNvGrpSpPr/>
        <p:nvPr/>
      </p:nvGrpSpPr>
      <p:grpSpPr>
        <a:xfrm>
          <a:off x="0" y="0"/>
          <a:ext cx="0" cy="0"/>
          <a:chOff x="0" y="0"/>
          <a:chExt cx="0" cy="0"/>
        </a:xfrm>
      </p:grpSpPr>
      <p:cxnSp>
        <p:nvCxnSpPr>
          <p:cNvPr id="17" name="Straight Connector 16"/>
          <p:cNvCxnSpPr/>
          <p:nvPr/>
        </p:nvCxnSpPr>
        <p:spPr>
          <a:xfrm>
            <a:off x="1449859" y="185351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33632" y="500794"/>
            <a:ext cx="11747157" cy="6323965"/>
          </a:xfrm>
          <a:prstGeom prst="rect">
            <a:avLst/>
          </a:prstGeom>
          <a:noFill/>
        </p:spPr>
        <p:txBody>
          <a:bodyPr wrap="square" rtlCol="0">
            <a:spAutoFit/>
          </a:bodyPr>
          <a:lstStyle/>
          <a:p>
            <a:pPr marL="342900" indent="-342900">
              <a:lnSpc>
                <a:spcPct val="150000"/>
              </a:lnSpc>
              <a:buFont typeface="+mj-lt"/>
              <a:buAutoNum type="arabicPeriod" startAt="14"/>
            </a:pPr>
            <a:r>
              <a:rPr lang="en-IN" b="1" dirty="0">
                <a:solidFill>
                  <a:schemeClr val="accent2">
                    <a:lumMod val="20000"/>
                    <a:lumOff val="80000"/>
                  </a:schemeClr>
                </a:solidFill>
                <a:latin typeface="SimSun" panose="02010600030101010101" pitchFamily="2" charset="-122"/>
                <a:ea typeface="SimSun" panose="02010600030101010101" pitchFamily="2" charset="-122"/>
              </a:rPr>
              <a:t>Booking % by Room Class</a:t>
            </a:r>
            <a:r>
              <a:rPr lang="en-IN" dirty="0">
                <a:solidFill>
                  <a:schemeClr val="accent2">
                    <a:lumMod val="20000"/>
                    <a:lumOff val="80000"/>
                  </a:schemeClr>
                </a:solidFill>
                <a:latin typeface="SimSun" panose="02010600030101010101" pitchFamily="2" charset="-122"/>
                <a:ea typeface="SimSun" panose="02010600030101010101" pitchFamily="2" charset="-122"/>
              </a:rPr>
              <a:t>: Distribution of bookings across various room classes (Standard, Elite, Premium, etc.).</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marL="342900" indent="-342900">
              <a:lnSpc>
                <a:spcPct val="150000"/>
              </a:lnSpc>
              <a:buFont typeface="+mj-lt"/>
              <a:buAutoNum type="arabicPeriod" startAt="14"/>
            </a:pPr>
            <a:r>
              <a:rPr lang="en-IN" b="1" dirty="0">
                <a:solidFill>
                  <a:schemeClr val="accent2">
                    <a:lumMod val="20000"/>
                    <a:lumOff val="80000"/>
                  </a:schemeClr>
                </a:solidFill>
                <a:latin typeface="SimSun" panose="02010600030101010101" pitchFamily="2" charset="-122"/>
                <a:ea typeface="SimSun" panose="02010600030101010101" pitchFamily="2" charset="-122"/>
              </a:rPr>
              <a:t>ADR (Average Daily Rate)</a:t>
            </a:r>
            <a:r>
              <a:rPr lang="en-IN" dirty="0">
                <a:solidFill>
                  <a:schemeClr val="accent2">
                    <a:lumMod val="20000"/>
                    <a:lumOff val="80000"/>
                  </a:schemeClr>
                </a:solidFill>
                <a:latin typeface="SimSun" panose="02010600030101010101" pitchFamily="2" charset="-122"/>
                <a:ea typeface="SimSun" panose="02010600030101010101" pitchFamily="2" charset="-122"/>
              </a:rPr>
              <a:t>: Average revenue generated per room sold.</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marL="342900" indent="-342900">
              <a:lnSpc>
                <a:spcPct val="150000"/>
              </a:lnSpc>
              <a:buFont typeface="+mj-lt"/>
              <a:buAutoNum type="arabicPeriod" startAt="14"/>
            </a:pPr>
            <a:r>
              <a:rPr lang="en-IN" b="1" dirty="0">
                <a:solidFill>
                  <a:schemeClr val="accent2">
                    <a:lumMod val="20000"/>
                    <a:lumOff val="80000"/>
                  </a:schemeClr>
                </a:solidFill>
                <a:latin typeface="SimSun" panose="02010600030101010101" pitchFamily="2" charset="-122"/>
                <a:ea typeface="SimSun" panose="02010600030101010101" pitchFamily="2" charset="-122"/>
              </a:rPr>
              <a:t>Realization %</a:t>
            </a:r>
            <a:r>
              <a:rPr lang="en-IN" dirty="0">
                <a:solidFill>
                  <a:schemeClr val="accent2">
                    <a:lumMod val="20000"/>
                    <a:lumOff val="80000"/>
                  </a:schemeClr>
                </a:solidFill>
                <a:latin typeface="SimSun" panose="02010600030101010101" pitchFamily="2" charset="-122"/>
                <a:ea typeface="SimSun" panose="02010600030101010101" pitchFamily="2" charset="-122"/>
              </a:rPr>
              <a:t>: Percentage of successful check-outs from total bookings.</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marL="342900" indent="-342900">
              <a:lnSpc>
                <a:spcPct val="150000"/>
              </a:lnSpc>
              <a:buFont typeface="+mj-lt"/>
              <a:buAutoNum type="arabicPeriod" startAt="14"/>
            </a:pPr>
            <a:r>
              <a:rPr lang="en-IN" b="1" dirty="0">
                <a:solidFill>
                  <a:schemeClr val="accent2">
                    <a:lumMod val="20000"/>
                    <a:lumOff val="80000"/>
                  </a:schemeClr>
                </a:solidFill>
                <a:latin typeface="SimSun" panose="02010600030101010101" pitchFamily="2" charset="-122"/>
                <a:ea typeface="SimSun" panose="02010600030101010101" pitchFamily="2" charset="-122"/>
              </a:rPr>
              <a:t>RevPAR (Revenue Per Available Room)</a:t>
            </a:r>
            <a:r>
              <a:rPr lang="en-IN" dirty="0">
                <a:solidFill>
                  <a:schemeClr val="accent2">
                    <a:lumMod val="20000"/>
                    <a:lumOff val="80000"/>
                  </a:schemeClr>
                </a:solidFill>
                <a:latin typeface="SimSun" panose="02010600030101010101" pitchFamily="2" charset="-122"/>
                <a:ea typeface="SimSun" panose="02010600030101010101" pitchFamily="2" charset="-122"/>
              </a:rPr>
              <a:t>: Average revenue generated per available room, regardless of occupancy.</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marL="342900" indent="-342900">
              <a:lnSpc>
                <a:spcPct val="150000"/>
              </a:lnSpc>
              <a:buFont typeface="+mj-lt"/>
              <a:buAutoNum type="arabicPeriod" startAt="14"/>
            </a:pPr>
            <a:r>
              <a:rPr lang="en-IN" b="1" dirty="0">
                <a:solidFill>
                  <a:schemeClr val="accent2">
                    <a:lumMod val="20000"/>
                    <a:lumOff val="80000"/>
                  </a:schemeClr>
                </a:solidFill>
                <a:latin typeface="SimSun" panose="02010600030101010101" pitchFamily="2" charset="-122"/>
                <a:ea typeface="SimSun" panose="02010600030101010101" pitchFamily="2" charset="-122"/>
              </a:rPr>
              <a:t>DBRN (Daily Booked Room Nights)</a:t>
            </a:r>
            <a:r>
              <a:rPr lang="en-IN" dirty="0">
                <a:solidFill>
                  <a:schemeClr val="accent2">
                    <a:lumMod val="20000"/>
                    <a:lumOff val="80000"/>
                  </a:schemeClr>
                </a:solidFill>
                <a:latin typeface="SimSun" panose="02010600030101010101" pitchFamily="2" charset="-122"/>
                <a:ea typeface="SimSun" panose="02010600030101010101" pitchFamily="2" charset="-122"/>
              </a:rPr>
              <a:t>: Average number of rooms booked per day over the given period.</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marL="342900" indent="-342900">
              <a:lnSpc>
                <a:spcPct val="150000"/>
              </a:lnSpc>
              <a:buFont typeface="+mj-lt"/>
              <a:buAutoNum type="arabicPeriod" startAt="14"/>
            </a:pPr>
            <a:r>
              <a:rPr lang="en-IN" b="1" dirty="0">
                <a:solidFill>
                  <a:schemeClr val="accent2">
                    <a:lumMod val="20000"/>
                    <a:lumOff val="80000"/>
                  </a:schemeClr>
                </a:solidFill>
                <a:latin typeface="SimSun" panose="02010600030101010101" pitchFamily="2" charset="-122"/>
                <a:ea typeface="SimSun" panose="02010600030101010101" pitchFamily="2" charset="-122"/>
              </a:rPr>
              <a:t>DSRN (Daily Sellable Room Nights)</a:t>
            </a:r>
            <a:r>
              <a:rPr lang="en-IN" dirty="0">
                <a:solidFill>
                  <a:schemeClr val="accent2">
                    <a:lumMod val="20000"/>
                    <a:lumOff val="80000"/>
                  </a:schemeClr>
                </a:solidFill>
                <a:latin typeface="SimSun" panose="02010600030101010101" pitchFamily="2" charset="-122"/>
                <a:ea typeface="SimSun" panose="02010600030101010101" pitchFamily="2" charset="-122"/>
              </a:rPr>
              <a:t>: Average number of rooms ready for sale per day.</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marL="342900" indent="-342900">
              <a:lnSpc>
                <a:spcPct val="150000"/>
              </a:lnSpc>
              <a:buFont typeface="+mj-lt"/>
              <a:buAutoNum type="arabicPeriod" startAt="14"/>
            </a:pPr>
            <a:r>
              <a:rPr lang="en-IN" b="1" dirty="0">
                <a:solidFill>
                  <a:schemeClr val="accent2">
                    <a:lumMod val="20000"/>
                    <a:lumOff val="80000"/>
                  </a:schemeClr>
                </a:solidFill>
                <a:latin typeface="SimSun" panose="02010600030101010101" pitchFamily="2" charset="-122"/>
                <a:ea typeface="SimSun" panose="02010600030101010101" pitchFamily="2" charset="-122"/>
              </a:rPr>
              <a:t>DURN (Daily Utilized Room Nights)</a:t>
            </a:r>
            <a:r>
              <a:rPr lang="en-IN" dirty="0">
                <a:solidFill>
                  <a:schemeClr val="accent2">
                    <a:lumMod val="20000"/>
                    <a:lumOff val="80000"/>
                  </a:schemeClr>
                </a:solidFill>
                <a:latin typeface="SimSun" panose="02010600030101010101" pitchFamily="2" charset="-122"/>
                <a:ea typeface="SimSun" panose="02010600030101010101" pitchFamily="2" charset="-122"/>
              </a:rPr>
              <a:t>: Average number of rooms actually utilized by customers per day.</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marL="342900" indent="-342900">
              <a:lnSpc>
                <a:spcPct val="150000"/>
              </a:lnSpc>
              <a:buFont typeface="+mj-lt"/>
              <a:buAutoNum type="arabicPeriod" startAt="14"/>
            </a:pPr>
            <a:r>
              <a:rPr lang="en-IN" b="1" dirty="0">
                <a:solidFill>
                  <a:schemeClr val="accent2">
                    <a:lumMod val="20000"/>
                    <a:lumOff val="80000"/>
                  </a:schemeClr>
                </a:solidFill>
                <a:latin typeface="SimSun" panose="02010600030101010101" pitchFamily="2" charset="-122"/>
                <a:ea typeface="SimSun" panose="02010600030101010101" pitchFamily="2" charset="-122"/>
              </a:rPr>
              <a:t>Revenue WoW Change %</a:t>
            </a:r>
            <a:r>
              <a:rPr lang="en-IN" dirty="0">
                <a:solidFill>
                  <a:schemeClr val="accent2">
                    <a:lumMod val="20000"/>
                    <a:lumOff val="80000"/>
                  </a:schemeClr>
                </a:solidFill>
                <a:latin typeface="SimSun" panose="02010600030101010101" pitchFamily="2" charset="-122"/>
                <a:ea typeface="SimSun" panose="02010600030101010101" pitchFamily="2" charset="-122"/>
              </a:rPr>
              <a:t>: Week-over-week percentage change in revenue.</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marL="342900" indent="-342900">
              <a:lnSpc>
                <a:spcPct val="150000"/>
              </a:lnSpc>
              <a:buFont typeface="+mj-lt"/>
              <a:buAutoNum type="arabicPeriod" startAt="14"/>
            </a:pPr>
            <a:r>
              <a:rPr lang="en-IN" b="1" dirty="0">
                <a:solidFill>
                  <a:schemeClr val="accent2">
                    <a:lumMod val="20000"/>
                    <a:lumOff val="80000"/>
                  </a:schemeClr>
                </a:solidFill>
                <a:latin typeface="SimSun" panose="02010600030101010101" pitchFamily="2" charset="-122"/>
                <a:ea typeface="SimSun" panose="02010600030101010101" pitchFamily="2" charset="-122"/>
              </a:rPr>
              <a:t>Occupancy WoW Change %</a:t>
            </a:r>
            <a:r>
              <a:rPr lang="en-IN" dirty="0">
                <a:solidFill>
                  <a:schemeClr val="accent2">
                    <a:lumMod val="20000"/>
                    <a:lumOff val="80000"/>
                  </a:schemeClr>
                </a:solidFill>
                <a:latin typeface="SimSun" panose="02010600030101010101" pitchFamily="2" charset="-122"/>
                <a:ea typeface="SimSun" panose="02010600030101010101" pitchFamily="2" charset="-122"/>
              </a:rPr>
              <a:t>: Week-over-week percentage change in occupancy rate.</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marL="342900" indent="-342900">
              <a:lnSpc>
                <a:spcPct val="150000"/>
              </a:lnSpc>
              <a:buFont typeface="+mj-lt"/>
              <a:buAutoNum type="arabicPeriod" startAt="14"/>
            </a:pPr>
            <a:r>
              <a:rPr lang="en-IN" b="1" dirty="0">
                <a:solidFill>
                  <a:schemeClr val="accent2">
                    <a:lumMod val="20000"/>
                    <a:lumOff val="80000"/>
                  </a:schemeClr>
                </a:solidFill>
                <a:latin typeface="SimSun" panose="02010600030101010101" pitchFamily="2" charset="-122"/>
                <a:ea typeface="SimSun" panose="02010600030101010101" pitchFamily="2" charset="-122"/>
              </a:rPr>
              <a:t>ADR WoW Change %</a:t>
            </a:r>
            <a:r>
              <a:rPr lang="en-IN" dirty="0">
                <a:solidFill>
                  <a:schemeClr val="accent2">
                    <a:lumMod val="20000"/>
                    <a:lumOff val="80000"/>
                  </a:schemeClr>
                </a:solidFill>
                <a:latin typeface="SimSun" panose="02010600030101010101" pitchFamily="2" charset="-122"/>
                <a:ea typeface="SimSun" panose="02010600030101010101" pitchFamily="2" charset="-122"/>
              </a:rPr>
              <a:t>: Week-over-week percentage change in average daily rate.</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marL="342900" indent="-342900">
              <a:lnSpc>
                <a:spcPct val="150000"/>
              </a:lnSpc>
              <a:buFont typeface="+mj-lt"/>
              <a:buAutoNum type="arabicPeriod" startAt="14"/>
            </a:pPr>
            <a:r>
              <a:rPr lang="en-IN" b="1" dirty="0">
                <a:solidFill>
                  <a:schemeClr val="accent2">
                    <a:lumMod val="20000"/>
                    <a:lumOff val="80000"/>
                  </a:schemeClr>
                </a:solidFill>
                <a:latin typeface="SimSun" panose="02010600030101010101" pitchFamily="2" charset="-122"/>
                <a:ea typeface="SimSun" panose="02010600030101010101" pitchFamily="2" charset="-122"/>
              </a:rPr>
              <a:t>RevPAR WoW Change %</a:t>
            </a:r>
            <a:r>
              <a:rPr lang="en-IN" dirty="0">
                <a:solidFill>
                  <a:schemeClr val="accent2">
                    <a:lumMod val="20000"/>
                    <a:lumOff val="80000"/>
                  </a:schemeClr>
                </a:solidFill>
                <a:latin typeface="SimSun" panose="02010600030101010101" pitchFamily="2" charset="-122"/>
                <a:ea typeface="SimSun" panose="02010600030101010101" pitchFamily="2" charset="-122"/>
              </a:rPr>
              <a:t>: Week-over-week percentage change in revenue per available room.</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marL="342900" indent="-342900">
              <a:lnSpc>
                <a:spcPct val="150000"/>
              </a:lnSpc>
              <a:buFont typeface="+mj-lt"/>
              <a:buAutoNum type="arabicPeriod" startAt="14"/>
            </a:pPr>
            <a:r>
              <a:rPr lang="en-IN" b="1" dirty="0">
                <a:solidFill>
                  <a:schemeClr val="accent2">
                    <a:lumMod val="20000"/>
                    <a:lumOff val="80000"/>
                  </a:schemeClr>
                </a:solidFill>
                <a:latin typeface="SimSun" panose="02010600030101010101" pitchFamily="2" charset="-122"/>
                <a:ea typeface="SimSun" panose="02010600030101010101" pitchFamily="2" charset="-122"/>
              </a:rPr>
              <a:t>Realization WoW Change %</a:t>
            </a:r>
            <a:r>
              <a:rPr lang="en-IN" dirty="0">
                <a:solidFill>
                  <a:schemeClr val="accent2">
                    <a:lumMod val="20000"/>
                    <a:lumOff val="80000"/>
                  </a:schemeClr>
                </a:solidFill>
                <a:latin typeface="SimSun" panose="02010600030101010101" pitchFamily="2" charset="-122"/>
                <a:ea typeface="SimSun" panose="02010600030101010101" pitchFamily="2" charset="-122"/>
              </a:rPr>
              <a:t>: Week-over-week percentage change in the realization rate.</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marL="342900" indent="-342900">
              <a:lnSpc>
                <a:spcPct val="150000"/>
              </a:lnSpc>
              <a:buFont typeface="+mj-lt"/>
              <a:buAutoNum type="arabicPeriod" startAt="14"/>
            </a:pPr>
            <a:r>
              <a:rPr lang="en-IN" b="1" dirty="0">
                <a:solidFill>
                  <a:schemeClr val="accent2">
                    <a:lumMod val="20000"/>
                    <a:lumOff val="80000"/>
                  </a:schemeClr>
                </a:solidFill>
                <a:latin typeface="SimSun" panose="02010600030101010101" pitchFamily="2" charset="-122"/>
                <a:ea typeface="SimSun" panose="02010600030101010101" pitchFamily="2" charset="-122"/>
              </a:rPr>
              <a:t>DSRN WoW Change %</a:t>
            </a:r>
            <a:r>
              <a:rPr lang="en-IN" dirty="0">
                <a:solidFill>
                  <a:schemeClr val="accent2">
                    <a:lumMod val="20000"/>
                    <a:lumOff val="80000"/>
                  </a:schemeClr>
                </a:solidFill>
                <a:latin typeface="SimSun" panose="02010600030101010101" pitchFamily="2" charset="-122"/>
                <a:ea typeface="SimSun" panose="02010600030101010101" pitchFamily="2" charset="-122"/>
              </a:rPr>
              <a:t>: Week-over-week percentage change in sellable room nights.</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139286"/>
    </mc:Choice>
    <mc:Fallback>
      <p:transition spd="slow" advTm="139286"/>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4A2956"/>
        </a:solidFill>
        <a:effectLst/>
      </p:bgPr>
    </p:bg>
    <p:spTree>
      <p:nvGrpSpPr>
        <p:cNvPr id="1" name=""/>
        <p:cNvGrpSpPr/>
        <p:nvPr/>
      </p:nvGrpSpPr>
      <p:grpSpPr>
        <a:xfrm>
          <a:off x="0" y="0"/>
          <a:ext cx="0" cy="0"/>
          <a:chOff x="0" y="0"/>
          <a:chExt cx="0" cy="0"/>
        </a:xfrm>
      </p:grpSpPr>
      <p:cxnSp>
        <p:nvCxnSpPr>
          <p:cNvPr id="17" name="Straight Connector 16"/>
          <p:cNvCxnSpPr/>
          <p:nvPr/>
        </p:nvCxnSpPr>
        <p:spPr>
          <a:xfrm>
            <a:off x="1449859" y="185351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22421" y="862897"/>
            <a:ext cx="11747157" cy="5908040"/>
          </a:xfrm>
          <a:prstGeom prst="rect">
            <a:avLst/>
          </a:prstGeom>
          <a:noFill/>
        </p:spPr>
        <p:txBody>
          <a:bodyPr wrap="square" rtlCol="0">
            <a:spAutoFit/>
          </a:bodyPr>
          <a:lstStyle/>
          <a:p>
            <a:pPr>
              <a:lnSpc>
                <a:spcPct val="150000"/>
              </a:lnSpc>
            </a:pPr>
            <a:r>
              <a:rPr lang="en-IN" b="1" dirty="0">
                <a:solidFill>
                  <a:schemeClr val="accent2">
                    <a:lumMod val="20000"/>
                    <a:lumOff val="80000"/>
                  </a:schemeClr>
                </a:solidFill>
                <a:latin typeface="SimSun" panose="02010600030101010101" pitchFamily="2" charset="-122"/>
                <a:ea typeface="SimSun" panose="02010600030101010101" pitchFamily="2" charset="-122"/>
              </a:rPr>
              <a:t>1. Revenue Realized:</a:t>
            </a:r>
            <a:endParaRPr lang="en-IN" b="1" dirty="0">
              <a:solidFill>
                <a:schemeClr val="accent2">
                  <a:lumMod val="20000"/>
                  <a:lumOff val="80000"/>
                </a:schemeClr>
              </a:solidFill>
              <a:latin typeface="SimSun" panose="02010600030101010101" pitchFamily="2" charset="-122"/>
              <a:ea typeface="SimSun" panose="02010600030101010101" pitchFamily="2" charset="-122"/>
            </a:endParaRPr>
          </a:p>
          <a:p>
            <a:pPr>
              <a:lnSpc>
                <a:spcPct val="150000"/>
              </a:lnSpc>
            </a:pPr>
            <a:r>
              <a:rPr lang="en-IN" b="1" dirty="0">
                <a:solidFill>
                  <a:schemeClr val="accent2">
                    <a:lumMod val="20000"/>
                    <a:lumOff val="80000"/>
                  </a:schemeClr>
                </a:solidFill>
                <a:latin typeface="SimSun" panose="02010600030101010101" pitchFamily="2" charset="-122"/>
                <a:ea typeface="SimSun" panose="02010600030101010101" pitchFamily="2" charset="-122"/>
              </a:rPr>
              <a:t>Definition</a:t>
            </a:r>
            <a:r>
              <a:rPr lang="en-IN" dirty="0">
                <a:solidFill>
                  <a:schemeClr val="accent2">
                    <a:lumMod val="20000"/>
                    <a:lumOff val="80000"/>
                  </a:schemeClr>
                </a:solidFill>
                <a:latin typeface="SimSun" panose="02010600030101010101" pitchFamily="2" charset="-122"/>
                <a:ea typeface="SimSun" panose="02010600030101010101" pitchFamily="2" charset="-122"/>
              </a:rPr>
              <a:t>: This refers to the revenue that has been </a:t>
            </a:r>
            <a:r>
              <a:rPr lang="en-IN" b="1" dirty="0">
                <a:solidFill>
                  <a:schemeClr val="accent2">
                    <a:lumMod val="20000"/>
                    <a:lumOff val="80000"/>
                  </a:schemeClr>
                </a:solidFill>
                <a:latin typeface="SimSun" panose="02010600030101010101" pitchFamily="2" charset="-122"/>
                <a:ea typeface="SimSun" panose="02010600030101010101" pitchFamily="2" charset="-122"/>
              </a:rPr>
              <a:t>actually collected</a:t>
            </a:r>
            <a:r>
              <a:rPr lang="en-IN" dirty="0">
                <a:solidFill>
                  <a:schemeClr val="accent2">
                    <a:lumMod val="20000"/>
                    <a:lumOff val="80000"/>
                  </a:schemeClr>
                </a:solidFill>
                <a:latin typeface="SimSun" panose="02010600030101010101" pitchFamily="2" charset="-122"/>
                <a:ea typeface="SimSun" panose="02010600030101010101" pitchFamily="2" charset="-122"/>
              </a:rPr>
              <a:t> by the business. It means the money has been received for services or products provided. In the context of hotels, revenue realized would be the amount of money the hotel has received after the guest has checked out and paid.</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a:lnSpc>
                <a:spcPct val="150000"/>
              </a:lnSpc>
            </a:pPr>
            <a:r>
              <a:rPr lang="en-IN" b="1" dirty="0">
                <a:solidFill>
                  <a:schemeClr val="accent2">
                    <a:lumMod val="20000"/>
                    <a:lumOff val="80000"/>
                  </a:schemeClr>
                </a:solidFill>
                <a:latin typeface="SimSun" panose="02010600030101010101" pitchFamily="2" charset="-122"/>
                <a:ea typeface="SimSun" panose="02010600030101010101" pitchFamily="2" charset="-122"/>
              </a:rPr>
              <a:t>Example</a:t>
            </a:r>
            <a:r>
              <a:rPr lang="en-IN" dirty="0">
                <a:solidFill>
                  <a:schemeClr val="accent2">
                    <a:lumMod val="20000"/>
                    <a:lumOff val="80000"/>
                  </a:schemeClr>
                </a:solidFill>
                <a:latin typeface="SimSun" panose="02010600030101010101" pitchFamily="2" charset="-122"/>
                <a:ea typeface="SimSun" panose="02010600030101010101" pitchFamily="2" charset="-122"/>
              </a:rPr>
              <a:t>: If a guest books a room and stays for three nights, the money collected at checkout is the revenue realized.</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a:lnSpc>
                <a:spcPct val="150000"/>
              </a:lnSpc>
            </a:pPr>
            <a:r>
              <a:rPr lang="en-IN" b="1" dirty="0">
                <a:solidFill>
                  <a:schemeClr val="accent2">
                    <a:lumMod val="20000"/>
                    <a:lumOff val="80000"/>
                  </a:schemeClr>
                </a:solidFill>
                <a:latin typeface="SimSun" panose="02010600030101010101" pitchFamily="2" charset="-122"/>
                <a:ea typeface="SimSun" panose="02010600030101010101" pitchFamily="2" charset="-122"/>
              </a:rPr>
              <a:t>2. Revenue Generated:</a:t>
            </a:r>
            <a:endParaRPr lang="en-IN" b="1" dirty="0">
              <a:solidFill>
                <a:schemeClr val="accent2">
                  <a:lumMod val="20000"/>
                  <a:lumOff val="80000"/>
                </a:schemeClr>
              </a:solidFill>
              <a:latin typeface="SimSun" panose="02010600030101010101" pitchFamily="2" charset="-122"/>
              <a:ea typeface="SimSun" panose="02010600030101010101" pitchFamily="2" charset="-122"/>
            </a:endParaRPr>
          </a:p>
          <a:p>
            <a:pPr>
              <a:lnSpc>
                <a:spcPct val="150000"/>
              </a:lnSpc>
            </a:pPr>
            <a:r>
              <a:rPr lang="en-IN" b="1" dirty="0">
                <a:solidFill>
                  <a:schemeClr val="accent2">
                    <a:lumMod val="20000"/>
                    <a:lumOff val="80000"/>
                  </a:schemeClr>
                </a:solidFill>
                <a:latin typeface="SimSun" panose="02010600030101010101" pitchFamily="2" charset="-122"/>
                <a:ea typeface="SimSun" panose="02010600030101010101" pitchFamily="2" charset="-122"/>
              </a:rPr>
              <a:t>Definition</a:t>
            </a:r>
            <a:r>
              <a:rPr lang="en-IN" dirty="0">
                <a:solidFill>
                  <a:schemeClr val="accent2">
                    <a:lumMod val="20000"/>
                    <a:lumOff val="80000"/>
                  </a:schemeClr>
                </a:solidFill>
                <a:latin typeface="SimSun" panose="02010600030101010101" pitchFamily="2" charset="-122"/>
                <a:ea typeface="SimSun" panose="02010600030101010101" pitchFamily="2" charset="-122"/>
              </a:rPr>
              <a:t>: This is the </a:t>
            </a:r>
            <a:r>
              <a:rPr lang="en-IN" b="1" dirty="0">
                <a:solidFill>
                  <a:schemeClr val="accent2">
                    <a:lumMod val="20000"/>
                    <a:lumOff val="80000"/>
                  </a:schemeClr>
                </a:solidFill>
                <a:latin typeface="SimSun" panose="02010600030101010101" pitchFamily="2" charset="-122"/>
                <a:ea typeface="SimSun" panose="02010600030101010101" pitchFamily="2" charset="-122"/>
              </a:rPr>
              <a:t>total potential revenue</a:t>
            </a:r>
            <a:r>
              <a:rPr lang="en-IN" dirty="0">
                <a:solidFill>
                  <a:schemeClr val="accent2">
                    <a:lumMod val="20000"/>
                    <a:lumOff val="80000"/>
                  </a:schemeClr>
                </a:solidFill>
                <a:latin typeface="SimSun" panose="02010600030101010101" pitchFamily="2" charset="-122"/>
                <a:ea typeface="SimSun" panose="02010600030101010101" pitchFamily="2" charset="-122"/>
              </a:rPr>
              <a:t> from all bookings or sales made, regardless of whether the payment has been received or not. For a hotel, revenue generated would include the bookings that are made but may not have been paid for yet (e.g., future bookings or bookings where payments are pending).</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a:lnSpc>
                <a:spcPct val="150000"/>
              </a:lnSpc>
            </a:pPr>
            <a:r>
              <a:rPr lang="en-IN" b="1" dirty="0">
                <a:solidFill>
                  <a:schemeClr val="accent2">
                    <a:lumMod val="20000"/>
                    <a:lumOff val="80000"/>
                  </a:schemeClr>
                </a:solidFill>
                <a:latin typeface="SimSun" panose="02010600030101010101" pitchFamily="2" charset="-122"/>
                <a:ea typeface="SimSun" panose="02010600030101010101" pitchFamily="2" charset="-122"/>
              </a:rPr>
              <a:t>Example</a:t>
            </a:r>
            <a:r>
              <a:rPr lang="en-IN" dirty="0">
                <a:solidFill>
                  <a:schemeClr val="accent2">
                    <a:lumMod val="20000"/>
                    <a:lumOff val="80000"/>
                  </a:schemeClr>
                </a:solidFill>
                <a:latin typeface="SimSun" panose="02010600030101010101" pitchFamily="2" charset="-122"/>
                <a:ea typeface="SimSun" panose="02010600030101010101" pitchFamily="2" charset="-122"/>
              </a:rPr>
              <a:t>: If a guest makes a booking but hasn't stayed yet, the total amount expected from that booking would be considered revenue generated.</a:t>
            </a:r>
            <a:endParaRPr lang="en-IN" dirty="0">
              <a:solidFill>
                <a:schemeClr val="accent2">
                  <a:lumMod val="20000"/>
                  <a:lumOff val="80000"/>
                </a:schemeClr>
              </a:solidFill>
              <a:latin typeface="SimSun" panose="02010600030101010101" pitchFamily="2" charset="-122"/>
              <a:ea typeface="SimSun" panose="02010600030101010101" pitchFamily="2" charset="-122"/>
            </a:endParaRPr>
          </a:p>
          <a:p>
            <a:pPr>
              <a:lnSpc>
                <a:spcPct val="150000"/>
              </a:lnSpc>
            </a:pPr>
            <a:endParaRPr lang="en-IN" dirty="0">
              <a:solidFill>
                <a:schemeClr val="accent2">
                  <a:lumMod val="20000"/>
                  <a:lumOff val="80000"/>
                </a:schemeClr>
              </a:solidFill>
              <a:latin typeface="SimSun" panose="02010600030101010101" pitchFamily="2" charset="-122"/>
              <a:ea typeface="SimSun" panose="02010600030101010101" pitchFamily="2" charset="-122"/>
            </a:endParaRPr>
          </a:p>
        </p:txBody>
      </p:sp>
      <p:sp>
        <p:nvSpPr>
          <p:cNvPr id="4" name="TextBox 3"/>
          <p:cNvSpPr txBox="1"/>
          <p:nvPr/>
        </p:nvSpPr>
        <p:spPr>
          <a:xfrm>
            <a:off x="407773" y="-216583"/>
            <a:ext cx="9938286" cy="1260389"/>
          </a:xfrm>
          <a:prstGeom prst="rect">
            <a:avLst/>
          </a:prstGeom>
        </p:spPr>
        <p:txBody>
          <a:bodyPr vert="horz" lIns="91440" tIns="45720" rIns="91440" bIns="45720" rtlCol="0" anchor="ctr">
            <a:normAutofit/>
          </a:bodyPr>
          <a:lstStyle/>
          <a:p>
            <a:pPr>
              <a:spcBef>
                <a:spcPct val="0"/>
              </a:spcBef>
              <a:spcAft>
                <a:spcPts val="600"/>
              </a:spcAft>
            </a:pPr>
            <a:r>
              <a:rPr lang="en-US" sz="3600" b="1" u="sng" dirty="0">
                <a:solidFill>
                  <a:schemeClr val="accent3">
                    <a:lumMod val="20000"/>
                    <a:lumOff val="80000"/>
                  </a:schemeClr>
                </a:solidFill>
                <a:latin typeface="SimSun" panose="02010600030101010101" pitchFamily="2" charset="-122"/>
                <a:ea typeface="SimSun" panose="02010600030101010101" pitchFamily="2" charset="-122"/>
                <a:cs typeface="+mj-cs"/>
              </a:rPr>
              <a:t>REVENUE REALIZED VS REVENUE GENERATED</a:t>
            </a:r>
            <a:endParaRPr lang="en-US" sz="3600" b="1" u="sng" dirty="0">
              <a:solidFill>
                <a:schemeClr val="accent3">
                  <a:lumMod val="20000"/>
                  <a:lumOff val="80000"/>
                </a:schemeClr>
              </a:solidFill>
              <a:latin typeface="SimSun" panose="02010600030101010101" pitchFamily="2" charset="-122"/>
              <a:ea typeface="SimSun" panose="02010600030101010101" pitchFamily="2" charset="-122"/>
              <a:cs typeface="+mj-cs"/>
            </a:endParaRPr>
          </a:p>
        </p:txBody>
      </p:sp>
    </p:spTree>
  </p:cSld>
  <p:clrMapOvr>
    <a:masterClrMapping/>
  </p:clrMapOvr>
  <mc:AlternateContent xmlns:mc="http://schemas.openxmlformats.org/markup-compatibility/2006">
    <mc:Choice xmlns:p14="http://schemas.microsoft.com/office/powerpoint/2010/main" Requires="p14">
      <p:transition spd="slow" p14:dur="2000" advTm="64128"/>
    </mc:Choice>
    <mc:Fallback>
      <p:transition spd="slow" advTm="64128"/>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0</TotalTime>
  <Words>4660</Words>
  <Application>WPS Presentation</Application>
  <PresentationFormat>Widescreen</PresentationFormat>
  <Paragraphs>91</Paragraphs>
  <Slides>13</Slides>
  <Notes>13</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13</vt:i4>
      </vt:variant>
    </vt:vector>
  </HeadingPairs>
  <TitlesOfParts>
    <vt:vector size="38" baseType="lpstr">
      <vt:lpstr>Arial</vt:lpstr>
      <vt:lpstr>SimSun</vt:lpstr>
      <vt:lpstr>Wingdings</vt:lpstr>
      <vt:lpstr>Wingdings 3</vt:lpstr>
      <vt:lpstr>Symbol</vt:lpstr>
      <vt:lpstr>Arial</vt:lpstr>
      <vt:lpstr>Calibri</vt:lpstr>
      <vt:lpstr>Tahoma</vt:lpstr>
      <vt:lpstr>ACADEMY ENGRAVED LET PLAIN:1.0</vt:lpstr>
      <vt:lpstr>Verdana</vt:lpstr>
      <vt:lpstr>Al Nile</vt:lpstr>
      <vt:lpstr>Apple Chancery</vt:lpstr>
      <vt:lpstr>Century Gothic</vt:lpstr>
      <vt:lpstr>Microsoft YaHei</vt:lpstr>
      <vt:lpstr>Arial Unicode MS</vt:lpstr>
      <vt:lpstr>Aptos</vt:lpstr>
      <vt:lpstr>Segoe Print</vt:lpstr>
      <vt:lpstr>Bahnschrift Condensed</vt:lpstr>
      <vt:lpstr>Bahnschrift</vt:lpstr>
      <vt:lpstr>Arial Black</vt:lpstr>
      <vt:lpstr>SimSun-ExtB</vt:lpstr>
      <vt:lpstr>Segoe UI Variable Text Semiligh</vt:lpstr>
      <vt:lpstr>Segoe UI</vt:lpstr>
      <vt:lpstr>Segoe UI Variable Text Semibold</vt:lpstr>
      <vt:lpstr>Ion Boardroom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Raj, Ravi (राज, रवि)</dc:creator>
  <cp:lastModifiedBy>Aditi Gunjal</cp:lastModifiedBy>
  <cp:revision>7</cp:revision>
  <dcterms:created xsi:type="dcterms:W3CDTF">2024-09-19T06:58:00Z</dcterms:created>
  <dcterms:modified xsi:type="dcterms:W3CDTF">2024-11-24T05:47:48Z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2B284DB5E1354C88882E76930B90AE9C_13</vt:lpwstr>
  </property>
  <property fmtid="{D5CDD505-2E9C-101B-9397-08002B2CF9AE}" pid="3" name="KSOProductBuildVer">
    <vt:lpwstr>1033-12.2.0.18911</vt:lpwstr>
  </property>
</Properties>
</file>